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9" r:id="rId3"/>
    <p:sldId id="260" r:id="rId4"/>
    <p:sldId id="268" r:id="rId5"/>
    <p:sldId id="261" r:id="rId6"/>
    <p:sldId id="262" r:id="rId7"/>
    <p:sldId id="265" r:id="rId8"/>
    <p:sldId id="264" r:id="rId9"/>
    <p:sldId id="263" r:id="rId10"/>
    <p:sldId id="266" r:id="rId11"/>
    <p:sldId id="267" r:id="rId12"/>
    <p:sldId id="269" r:id="rId13"/>
    <p:sldId id="274" r:id="rId14"/>
    <p:sldId id="275" r:id="rId15"/>
    <p:sldId id="279" r:id="rId16"/>
    <p:sldId id="28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EC868-BF6F-4689-A2F2-7ADAFB950D21}" type="datetimeFigureOut">
              <a:rPr lang="en-US" smtClean="0"/>
              <a:t>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CFE26-FFFE-44A5-9E30-B11D24D779C5}" type="slidenum">
              <a:rPr lang="en-US" smtClean="0"/>
              <a:t>‹#›</a:t>
            </a:fld>
            <a:endParaRPr lang="en-US"/>
          </a:p>
        </p:txBody>
      </p:sp>
    </p:spTree>
    <p:extLst>
      <p:ext uri="{BB962C8B-B14F-4D97-AF65-F5344CB8AC3E}">
        <p14:creationId xmlns:p14="http://schemas.microsoft.com/office/powerpoint/2010/main" val="2640707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Review steps by demonstrating each step with the example on the side</a:t>
            </a:r>
          </a:p>
          <a:p>
            <a:pPr>
              <a:spcBef>
                <a:spcPct val="0"/>
              </a:spcBef>
            </a:pPr>
            <a:r>
              <a:rPr lang="en-US" smtClean="0"/>
              <a:t>CFU: discuss with your partners the best way to combine these sentences. Write your answer on the whiteboards</a:t>
            </a:r>
          </a:p>
          <a:p>
            <a:pPr>
              <a:spcBef>
                <a:spcPct val="0"/>
              </a:spcBef>
            </a:pPr>
            <a:r>
              <a:rPr lang="en-US" smtClean="0"/>
              <a:t>Repeat  and remember to release them</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F51FDC-4D99-4627-AE9A-10885A5D7F9A}" type="slidenum">
              <a:rPr lang="en-US">
                <a:solidFill>
                  <a:prstClr val="black"/>
                </a:solidFill>
              </a:rPr>
              <a:pPr fontAlgn="base">
                <a:spcBef>
                  <a:spcPct val="0"/>
                </a:spcBef>
                <a:spcAft>
                  <a:spcPct val="0"/>
                </a:spcAft>
              </a:pPr>
              <a:t>8</a:t>
            </a:fld>
            <a:endParaRPr lang="en-US">
              <a:solidFill>
                <a:prstClr val="black"/>
              </a:solidFill>
            </a:endParaRPr>
          </a:p>
        </p:txBody>
      </p:sp>
    </p:spTree>
    <p:extLst>
      <p:ext uri="{BB962C8B-B14F-4D97-AF65-F5344CB8AC3E}">
        <p14:creationId xmlns:p14="http://schemas.microsoft.com/office/powerpoint/2010/main" val="953706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1/4/2016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1/4/2016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reekmythology.com/Olympians/olympians.html" TargetMode="External"/><Relationship Id="rId7" Type="http://schemas.openxmlformats.org/officeDocument/2006/relationships/image" Target="../media/image12.png"/><Relationship Id="rId2" Type="http://schemas.openxmlformats.org/officeDocument/2006/relationships/hyperlink" Target="http://www.greekmythology.com/Myths/Heroes/Heracles/heracles.html"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greekmythology.com/Olympians/Hera/hera.html" TargetMode="External"/><Relationship Id="rId4" Type="http://schemas.openxmlformats.org/officeDocument/2006/relationships/hyperlink" Target="http://www.greekmythology.com/Olympians/Zeus/zeu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arfall.com/n/greek-myths/pegasus/load.htm?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Words that Allude to Characters in Greek Mythology</a:t>
            </a:r>
            <a:endParaRPr lang="en-US" sz="4000" dirty="0"/>
          </a:p>
        </p:txBody>
      </p:sp>
      <p:pic>
        <p:nvPicPr>
          <p:cNvPr id="4" name="Picture 3"/>
          <p:cNvPicPr>
            <a:picLocks noChangeAspect="1"/>
          </p:cNvPicPr>
          <p:nvPr/>
        </p:nvPicPr>
        <p:blipFill>
          <a:blip r:embed="rId2"/>
          <a:stretch>
            <a:fillRect/>
          </a:stretch>
        </p:blipFill>
        <p:spPr>
          <a:xfrm>
            <a:off x="4411664" y="4984955"/>
            <a:ext cx="2669458" cy="1519882"/>
          </a:xfrm>
          <a:prstGeom prst="rect">
            <a:avLst/>
          </a:prstGeom>
        </p:spPr>
      </p:pic>
      <p:sp>
        <p:nvSpPr>
          <p:cNvPr id="7" name="TextBox 6"/>
          <p:cNvSpPr txBox="1"/>
          <p:nvPr/>
        </p:nvSpPr>
        <p:spPr>
          <a:xfrm>
            <a:off x="4890986" y="5283231"/>
            <a:ext cx="1710813" cy="923330"/>
          </a:xfrm>
          <a:prstGeom prst="rect">
            <a:avLst/>
          </a:prstGeom>
          <a:noFill/>
        </p:spPr>
        <p:txBody>
          <a:bodyPr wrap="square" rtlCol="0">
            <a:spAutoFit/>
          </a:bodyPr>
          <a:lstStyle/>
          <a:p>
            <a:r>
              <a:rPr lang="en-US" b="1" dirty="0" smtClean="0">
                <a:solidFill>
                  <a:schemeClr val="bg1"/>
                </a:solidFill>
              </a:rPr>
              <a:t>Common Core Standard</a:t>
            </a:r>
          </a:p>
          <a:p>
            <a:r>
              <a:rPr lang="en-US" b="1" dirty="0" smtClean="0">
                <a:solidFill>
                  <a:schemeClr val="bg1"/>
                </a:solidFill>
              </a:rPr>
              <a:t>R.L.4.4</a:t>
            </a:r>
            <a:endParaRPr lang="en-US" b="1" dirty="0">
              <a:solidFill>
                <a:schemeClr val="bg1"/>
              </a:solidFill>
            </a:endParaRPr>
          </a:p>
        </p:txBody>
      </p:sp>
    </p:spTree>
    <p:extLst>
      <p:ext uri="{BB962C8B-B14F-4D97-AF65-F5344CB8AC3E}">
        <p14:creationId xmlns:p14="http://schemas.microsoft.com/office/powerpoint/2010/main" val="2463366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Achilles Background  </a:t>
            </a:r>
            <a:endParaRPr lang="en-US" dirty="0"/>
          </a:p>
        </p:txBody>
      </p:sp>
      <p:sp>
        <p:nvSpPr>
          <p:cNvPr id="3" name="Content Placeholder 2"/>
          <p:cNvSpPr>
            <a:spLocks noGrp="1"/>
          </p:cNvSpPr>
          <p:nvPr>
            <p:ph idx="1"/>
          </p:nvPr>
        </p:nvSpPr>
        <p:spPr>
          <a:xfrm>
            <a:off x="680321" y="2079523"/>
            <a:ext cx="9613861" cy="4601496"/>
          </a:xfrm>
        </p:spPr>
        <p:txBody>
          <a:bodyPr>
            <a:normAutofit fontScale="70000" lnSpcReduction="20000"/>
          </a:bodyPr>
          <a:lstStyle/>
          <a:p>
            <a:pPr marL="0" indent="0">
              <a:buNone/>
            </a:pPr>
            <a:endParaRPr lang="en-US" dirty="0" smtClean="0"/>
          </a:p>
          <a:p>
            <a:pPr marL="0" indent="0">
              <a:buNone/>
            </a:pPr>
            <a:endParaRPr lang="en-US" sz="2800" dirty="0" smtClean="0"/>
          </a:p>
          <a:p>
            <a:r>
              <a:rPr lang="en-US" sz="2800" dirty="0"/>
              <a:t>The term “Achilles’ heel” </a:t>
            </a:r>
            <a:r>
              <a:rPr lang="en-US" sz="2800" dirty="0" smtClean="0"/>
              <a:t>refers to a </a:t>
            </a:r>
            <a:r>
              <a:rPr lang="en-US" sz="2800" dirty="0"/>
              <a:t>person’s vulnerable spot or area. It is derived from the Greek myth of Achilles and his mother Thetis.</a:t>
            </a:r>
          </a:p>
          <a:p>
            <a:r>
              <a:rPr lang="en-US" sz="2800" dirty="0"/>
              <a:t>According to legend, when Achilles was born, his mother, in an effort to make him immortal, took Achilles to the Styx river and dipped him. She held him by one heel. The area where her fingers held him remained dry. As the heel was not touched by the waters of the Styx, it was the one vulnerable place on Achilles.</a:t>
            </a:r>
          </a:p>
          <a:p>
            <a:r>
              <a:rPr lang="en-US" sz="2800" dirty="0"/>
              <a:t>Achilles became the hero of many battles during the Trojan War. Paris, Prince of the Trojans, shot an arrow in the heel of Achilles. Because the heel was the one spot untouched by immortality, Achilles died</a:t>
            </a:r>
            <a:r>
              <a:rPr lang="en-US" sz="2800" dirty="0" smtClean="0"/>
              <a:t>.</a:t>
            </a:r>
          </a:p>
          <a:p>
            <a:pPr marL="0" indent="0">
              <a:buNone/>
            </a:pPr>
            <a:endParaRPr lang="en-US" sz="2800" dirty="0"/>
          </a:p>
          <a:p>
            <a:pPr marL="0" indent="0">
              <a:buNone/>
            </a:pPr>
            <a:endParaRPr lang="en-US" dirty="0"/>
          </a:p>
          <a:p>
            <a:pPr marL="0" indent="0">
              <a:buNone/>
            </a:pPr>
            <a:r>
              <a:rPr lang="en-US" dirty="0" smtClean="0"/>
              <a:t>Today people allude to someone having an Achilles heel by saying they have a _________ spot.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197" y="171450"/>
            <a:ext cx="2200275" cy="2857500"/>
          </a:xfrm>
          <a:prstGeom prst="rect">
            <a:avLst/>
          </a:prstGeom>
        </p:spPr>
      </p:pic>
      <p:sp>
        <p:nvSpPr>
          <p:cNvPr id="5" name="Rectangle 4"/>
          <p:cNvSpPr/>
          <p:nvPr/>
        </p:nvSpPr>
        <p:spPr>
          <a:xfrm>
            <a:off x="3932903" y="1557138"/>
            <a:ext cx="6096000" cy="923330"/>
          </a:xfrm>
          <a:prstGeom prst="rect">
            <a:avLst/>
          </a:prstGeom>
        </p:spPr>
        <p:txBody>
          <a:bodyPr>
            <a:spAutoFit/>
          </a:bodyPr>
          <a:lstStyle/>
          <a:p>
            <a:pPr lvl="0"/>
            <a:r>
              <a:rPr lang="en-US" dirty="0">
                <a:solidFill>
                  <a:prstClr val="white"/>
                </a:solidFill>
              </a:rPr>
              <a:t>Step 1 Read the passage.</a:t>
            </a:r>
          </a:p>
          <a:p>
            <a:pPr lvl="0"/>
            <a:r>
              <a:rPr lang="en-US" dirty="0">
                <a:solidFill>
                  <a:prstClr val="white"/>
                </a:solidFill>
              </a:rPr>
              <a:t>Step 2 Identify the character with super natural powers.</a:t>
            </a:r>
          </a:p>
          <a:p>
            <a:pPr lvl="0"/>
            <a:r>
              <a:rPr lang="en-US" dirty="0">
                <a:solidFill>
                  <a:prstClr val="white"/>
                </a:solidFill>
              </a:rPr>
              <a:t>Step 3 What words allude to this </a:t>
            </a:r>
            <a:r>
              <a:rPr lang="en-US" dirty="0" smtClean="0">
                <a:solidFill>
                  <a:prstClr val="white"/>
                </a:solidFill>
              </a:rPr>
              <a:t>character?</a:t>
            </a:r>
            <a:endParaRPr lang="en-US" dirty="0"/>
          </a:p>
        </p:txBody>
      </p:sp>
    </p:spTree>
    <p:extLst>
      <p:ext uri="{BB962C8B-B14F-4D97-AF65-F5344CB8AC3E}">
        <p14:creationId xmlns:p14="http://schemas.microsoft.com/office/powerpoint/2010/main" val="1017085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Medusa</a:t>
            </a:r>
            <a:endParaRPr lang="en-US" dirty="0"/>
          </a:p>
        </p:txBody>
      </p:sp>
      <p:sp>
        <p:nvSpPr>
          <p:cNvPr id="3" name="Content Placeholder 2"/>
          <p:cNvSpPr>
            <a:spLocks noGrp="1"/>
          </p:cNvSpPr>
          <p:nvPr>
            <p:ph idx="1"/>
          </p:nvPr>
        </p:nvSpPr>
        <p:spPr/>
        <p:txBody>
          <a:bodyPr>
            <a:normAutofit fontScale="85000" lnSpcReduction="10000"/>
          </a:bodyPr>
          <a:lstStyle/>
          <a:p>
            <a:r>
              <a:rPr lang="en-US" dirty="0"/>
              <a:t>Once upon a time, a long time ago there lived a beautiful maiden named Medusa.  Medusa lived in </a:t>
            </a:r>
            <a:r>
              <a:rPr lang="en-US" dirty="0" smtClean="0"/>
              <a:t>Athens, Greece. </a:t>
            </a:r>
            <a:r>
              <a:rPr lang="en-US" dirty="0"/>
              <a:t>A</a:t>
            </a:r>
            <a:r>
              <a:rPr lang="en-US" dirty="0" smtClean="0"/>
              <a:t>lthough </a:t>
            </a:r>
            <a:r>
              <a:rPr lang="en-US" dirty="0"/>
              <a:t>there were many pretty girls in the city, Medusa was considered the most lovely.</a:t>
            </a:r>
          </a:p>
          <a:p>
            <a:pPr lvl="0"/>
            <a:r>
              <a:rPr lang="en-US" dirty="0"/>
              <a:t>Unfortunately, Medusa was very proud of her </a:t>
            </a:r>
            <a:r>
              <a:rPr lang="en-US" dirty="0" smtClean="0"/>
              <a:t>beauty.</a:t>
            </a:r>
            <a:r>
              <a:rPr lang="en-US" dirty="0"/>
              <a:t> </a:t>
            </a:r>
            <a:r>
              <a:rPr lang="en-US" dirty="0" smtClean="0"/>
              <a:t>Each </a:t>
            </a:r>
            <a:r>
              <a:rPr lang="en-US" dirty="0"/>
              <a:t>day she boasted of how pretty she was and each day her boasts became more outrageous</a:t>
            </a:r>
            <a:r>
              <a:rPr lang="en-US" dirty="0" smtClean="0"/>
              <a:t>. Everyday she boasted to a different person about her beauty.</a:t>
            </a:r>
            <a:r>
              <a:rPr lang="en-US" dirty="0">
                <a:solidFill>
                  <a:prstClr val="white"/>
                </a:solidFill>
              </a:rPr>
              <a:t> </a:t>
            </a:r>
            <a:endParaRPr lang="en-US" dirty="0" smtClean="0">
              <a:solidFill>
                <a:prstClr val="white"/>
              </a:solidFill>
            </a:endParaRPr>
          </a:p>
          <a:p>
            <a:pPr lvl="0"/>
            <a:r>
              <a:rPr lang="en-US" dirty="0" smtClean="0">
                <a:solidFill>
                  <a:prstClr val="white"/>
                </a:solidFill>
              </a:rPr>
              <a:t>She </a:t>
            </a:r>
            <a:r>
              <a:rPr lang="en-US" dirty="0">
                <a:solidFill>
                  <a:prstClr val="white"/>
                </a:solidFill>
              </a:rPr>
              <a:t>went on and on like this until one day when she made her first visit to the Parthenon with her friends.  The Parthenon was the largest temple to the goddess Athena in all the land.  It was decorated with amazing sculptures and paintings.  Everyone who entered was awed by the beauty of the place and couldn’t help but think of how grateful they were to Athena, goddess of wisdom, for inspiring them and for watching over their city of Athens.  Everyone, that is, except Medusa.</a:t>
            </a:r>
          </a:p>
          <a:p>
            <a:endParaRPr lang="en-US" dirty="0"/>
          </a:p>
          <a:p>
            <a:endParaRPr lang="en-US" dirty="0"/>
          </a:p>
        </p:txBody>
      </p:sp>
      <p:sp>
        <p:nvSpPr>
          <p:cNvPr id="4" name="Rectangle 3"/>
          <p:cNvSpPr/>
          <p:nvPr/>
        </p:nvSpPr>
        <p:spPr>
          <a:xfrm>
            <a:off x="5614219" y="910836"/>
            <a:ext cx="6096000" cy="923330"/>
          </a:xfrm>
          <a:prstGeom prst="rect">
            <a:avLst/>
          </a:prstGeom>
        </p:spPr>
        <p:txBody>
          <a:bodyPr>
            <a:spAutoFit/>
          </a:bodyPr>
          <a:lstStyle/>
          <a:p>
            <a:r>
              <a:rPr lang="en-US" dirty="0"/>
              <a:t>Step 1 Read the passage.</a:t>
            </a:r>
          </a:p>
          <a:p>
            <a:r>
              <a:rPr lang="en-US" dirty="0"/>
              <a:t>Step 2 Identify the character with super natural powers.</a:t>
            </a:r>
          </a:p>
          <a:p>
            <a:r>
              <a:rPr lang="en-US" dirty="0"/>
              <a:t>Step 3 What words allude to this </a:t>
            </a:r>
            <a:r>
              <a:rPr lang="en-US" dirty="0" smtClean="0"/>
              <a:t>character?</a:t>
            </a:r>
            <a:endParaRPr lang="en-US" dirty="0"/>
          </a:p>
        </p:txBody>
      </p:sp>
    </p:spTree>
    <p:extLst>
      <p:ext uri="{BB962C8B-B14F-4D97-AF65-F5344CB8AC3E}">
        <p14:creationId xmlns:p14="http://schemas.microsoft.com/office/powerpoint/2010/main" val="2419845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0" y="634181"/>
            <a:ext cx="9613861" cy="4911212"/>
          </a:xfrm>
        </p:spPr>
        <p:txBody>
          <a:bodyPr>
            <a:normAutofit lnSpcReduction="10000"/>
          </a:bodyPr>
          <a:lstStyle/>
          <a:p>
            <a:pPr lvl="0"/>
            <a:r>
              <a:rPr lang="en-US" dirty="0"/>
              <a:t>When Medusa saw the sculptures, she whispered that she would have made a much better </a:t>
            </a:r>
            <a:r>
              <a:rPr lang="en-US" dirty="0" smtClean="0"/>
              <a:t>subject </a:t>
            </a:r>
            <a:r>
              <a:rPr lang="en-US" dirty="0"/>
              <a:t>than Athena had.  </a:t>
            </a:r>
            <a:r>
              <a:rPr lang="en-US" dirty="0" smtClean="0"/>
              <a:t>And </a:t>
            </a:r>
            <a:r>
              <a:rPr lang="en-US" dirty="0"/>
              <a:t>when Medusa reached the altar she sighed </a:t>
            </a:r>
            <a:r>
              <a:rPr lang="en-US" dirty="0" smtClean="0"/>
              <a:t>happily, “It </a:t>
            </a:r>
            <a:r>
              <a:rPr lang="en-US" dirty="0"/>
              <a:t>is a shame it was wasted on Athena for I am so much prettier than she </a:t>
            </a:r>
            <a:r>
              <a:rPr lang="en-US" dirty="0" smtClean="0"/>
              <a:t>is.</a:t>
            </a:r>
            <a:r>
              <a:rPr lang="en-US" dirty="0">
                <a:solidFill>
                  <a:prstClr val="white"/>
                </a:solidFill>
              </a:rPr>
              <a:t> </a:t>
            </a:r>
            <a:endParaRPr lang="en-US" dirty="0" smtClean="0">
              <a:solidFill>
                <a:prstClr val="white"/>
              </a:solidFill>
            </a:endParaRPr>
          </a:p>
          <a:p>
            <a:pPr lvl="0"/>
            <a:r>
              <a:rPr lang="en-US" dirty="0" smtClean="0">
                <a:solidFill>
                  <a:prstClr val="white"/>
                </a:solidFill>
              </a:rPr>
              <a:t>Whispers </a:t>
            </a:r>
            <a:r>
              <a:rPr lang="en-US" dirty="0">
                <a:solidFill>
                  <a:prstClr val="white"/>
                </a:solidFill>
              </a:rPr>
              <a:t>ran through all the people in the temple who quickly began to leave because they were afraid of what Athena might do if she heard Medusa’s remarks</a:t>
            </a:r>
            <a:r>
              <a:rPr lang="en-US" dirty="0" smtClean="0">
                <a:solidFill>
                  <a:prstClr val="white"/>
                </a:solidFill>
              </a:rPr>
              <a:t>. A moment later, </a:t>
            </a:r>
            <a:r>
              <a:rPr lang="en-US" dirty="0">
                <a:solidFill>
                  <a:prstClr val="white"/>
                </a:solidFill>
              </a:rPr>
              <a:t>“Vain and foolish girl,” Athena said angrily, “You think you are prettier than I am! I doubt it to be true, but even if it were -- there is more to life than beauty alone.  “Beauty </a:t>
            </a:r>
            <a:r>
              <a:rPr lang="en-US" dirty="0" smtClean="0">
                <a:solidFill>
                  <a:prstClr val="white"/>
                </a:solidFill>
              </a:rPr>
              <a:t>fades,  it </a:t>
            </a:r>
            <a:r>
              <a:rPr lang="en-US" dirty="0">
                <a:solidFill>
                  <a:prstClr val="white"/>
                </a:solidFill>
              </a:rPr>
              <a:t>does not comfort the sick, teach the unskilled or feed the hungry.  And by my powers, your loveliness shall be stripped away completely.  </a:t>
            </a:r>
            <a:r>
              <a:rPr lang="en-US" dirty="0" smtClean="0">
                <a:solidFill>
                  <a:prstClr val="white"/>
                </a:solidFill>
              </a:rPr>
              <a:t>And </a:t>
            </a:r>
            <a:r>
              <a:rPr lang="en-US" dirty="0">
                <a:solidFill>
                  <a:prstClr val="white"/>
                </a:solidFill>
              </a:rPr>
              <a:t>with those words Medusa’s face changed to that of a hideous monster.  Her hair twisted and thickened into horrible snakes that hissed and fought each other atop her head</a:t>
            </a:r>
            <a:r>
              <a:rPr lang="en-US" dirty="0" smtClean="0">
                <a:solidFill>
                  <a:prstClr val="white"/>
                </a:solidFill>
              </a:rPr>
              <a:t>. </a:t>
            </a:r>
            <a:r>
              <a:rPr lang="en-US" dirty="0">
                <a:solidFill>
                  <a:prstClr val="white"/>
                </a:solidFill>
              </a:rPr>
              <a:t>Your face is now so terrible to behold that the mere sight of it will turn a man to </a:t>
            </a:r>
            <a:r>
              <a:rPr lang="en-US" dirty="0" smtClean="0">
                <a:solidFill>
                  <a:prstClr val="white"/>
                </a:solidFill>
              </a:rPr>
              <a:t>stone.”</a:t>
            </a:r>
            <a:endParaRPr lang="en-US" dirty="0">
              <a:solidFill>
                <a:prstClr val="white"/>
              </a:solidFill>
            </a:endParaRPr>
          </a:p>
          <a:p>
            <a:endParaRPr lang="en-US" dirty="0"/>
          </a:p>
        </p:txBody>
      </p:sp>
      <p:pic>
        <p:nvPicPr>
          <p:cNvPr id="4" name="Picture 3"/>
          <p:cNvPicPr>
            <a:picLocks noChangeAspect="1"/>
          </p:cNvPicPr>
          <p:nvPr/>
        </p:nvPicPr>
        <p:blipFill>
          <a:blip r:embed="rId2"/>
          <a:stretch>
            <a:fillRect/>
          </a:stretch>
        </p:blipFill>
        <p:spPr>
          <a:xfrm>
            <a:off x="10294182" y="4054577"/>
            <a:ext cx="1790700" cy="2552700"/>
          </a:xfrm>
          <a:prstGeom prst="rect">
            <a:avLst/>
          </a:prstGeom>
        </p:spPr>
      </p:pic>
      <p:sp>
        <p:nvSpPr>
          <p:cNvPr id="5" name="TextBox 4"/>
          <p:cNvSpPr txBox="1"/>
          <p:nvPr/>
        </p:nvSpPr>
        <p:spPr>
          <a:xfrm>
            <a:off x="680321" y="5958348"/>
            <a:ext cx="5440260" cy="646331"/>
          </a:xfrm>
          <a:prstGeom prst="rect">
            <a:avLst/>
          </a:prstGeom>
          <a:noFill/>
        </p:spPr>
        <p:txBody>
          <a:bodyPr wrap="square" rtlCol="0">
            <a:spAutoFit/>
          </a:bodyPr>
          <a:lstStyle/>
          <a:p>
            <a:r>
              <a:rPr lang="en-US" dirty="0" smtClean="0"/>
              <a:t>Today, if you refer to someone or something by saying they are Medusa, What are you referring to?</a:t>
            </a:r>
            <a:endParaRPr lang="en-US" dirty="0"/>
          </a:p>
        </p:txBody>
      </p:sp>
    </p:spTree>
    <p:extLst>
      <p:ext uri="{BB962C8B-B14F-4D97-AF65-F5344CB8AC3E}">
        <p14:creationId xmlns:p14="http://schemas.microsoft.com/office/powerpoint/2010/main" val="4166079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Pandora’s Box</a:t>
            </a:r>
            <a:endParaRPr lang="en-US" dirty="0"/>
          </a:p>
        </p:txBody>
      </p:sp>
      <p:sp>
        <p:nvSpPr>
          <p:cNvPr id="3" name="Content Placeholder 2"/>
          <p:cNvSpPr>
            <a:spLocks noGrp="1"/>
          </p:cNvSpPr>
          <p:nvPr>
            <p:ph idx="1"/>
          </p:nvPr>
        </p:nvSpPr>
        <p:spPr>
          <a:xfrm>
            <a:off x="680320" y="2168012"/>
            <a:ext cx="9613861" cy="4210628"/>
          </a:xfrm>
        </p:spPr>
        <p:txBody>
          <a:bodyPr>
            <a:normAutofit fontScale="92500" lnSpcReduction="20000"/>
          </a:bodyPr>
          <a:lstStyle/>
          <a:p>
            <a:r>
              <a:rPr lang="en-US" dirty="0"/>
              <a:t>Once up a time, a long time ago, </a:t>
            </a:r>
            <a:r>
              <a:rPr lang="en-US" dirty="0" smtClean="0"/>
              <a:t>Zeus </a:t>
            </a:r>
            <a:r>
              <a:rPr lang="en-US" dirty="0"/>
              <a:t>sent his new daughter, Pandora, down to earth so that she could marry </a:t>
            </a:r>
            <a:r>
              <a:rPr lang="en-US" dirty="0" err="1"/>
              <a:t>Epimetheus</a:t>
            </a:r>
            <a:r>
              <a:rPr lang="en-US" dirty="0"/>
              <a:t>, who was a gentle and lonely man. </a:t>
            </a:r>
          </a:p>
          <a:p>
            <a:r>
              <a:rPr lang="en-US" dirty="0"/>
              <a:t>Zeus was not being kind. He was getting even. </a:t>
            </a:r>
            <a:r>
              <a:rPr lang="en-US" dirty="0" err="1"/>
              <a:t>Epimetheus</a:t>
            </a:r>
            <a:r>
              <a:rPr lang="en-US" dirty="0"/>
              <a:t> and Prometheus were brothers. Zeus was mad at one of the brothers, Prometheus, for giving people fire without asking Zeus first.  </a:t>
            </a:r>
            <a:endParaRPr lang="en-US" dirty="0" smtClean="0"/>
          </a:p>
          <a:p>
            <a:pPr lvl="0"/>
            <a:r>
              <a:rPr lang="en-US" dirty="0">
                <a:solidFill>
                  <a:prstClr val="white"/>
                </a:solidFill>
              </a:rPr>
              <a:t>Zeus gave Pandora a little box with a big heavy lock on it. He made her promise never to open the box. He gave the key to Pandora’s husband and told him to never open the box. Zeus was sure that </a:t>
            </a:r>
            <a:r>
              <a:rPr lang="en-US" dirty="0" err="1">
                <a:solidFill>
                  <a:prstClr val="white"/>
                </a:solidFill>
              </a:rPr>
              <a:t>Epimetheus</a:t>
            </a:r>
            <a:r>
              <a:rPr lang="en-US" dirty="0">
                <a:solidFill>
                  <a:prstClr val="white"/>
                </a:solidFill>
              </a:rPr>
              <a:t>' curiosity would get the better of him, and that either </a:t>
            </a:r>
            <a:r>
              <a:rPr lang="en-US" dirty="0" err="1">
                <a:solidFill>
                  <a:prstClr val="white"/>
                </a:solidFill>
              </a:rPr>
              <a:t>Epimetheus</a:t>
            </a:r>
            <a:r>
              <a:rPr lang="en-US" dirty="0">
                <a:solidFill>
                  <a:prstClr val="white"/>
                </a:solidFill>
              </a:rPr>
              <a:t> or his brother would open the box. </a:t>
            </a:r>
          </a:p>
          <a:p>
            <a:pPr lvl="0"/>
            <a:r>
              <a:rPr lang="en-US" dirty="0">
                <a:solidFill>
                  <a:prstClr val="white"/>
                </a:solidFill>
              </a:rPr>
              <a:t>Pandora was very curious. She wanted to see what was inside the box, but </a:t>
            </a:r>
            <a:r>
              <a:rPr lang="en-US" dirty="0" err="1">
                <a:solidFill>
                  <a:prstClr val="white"/>
                </a:solidFill>
              </a:rPr>
              <a:t>Epimetheus</a:t>
            </a:r>
            <a:r>
              <a:rPr lang="en-US" dirty="0">
                <a:solidFill>
                  <a:prstClr val="white"/>
                </a:solidFill>
              </a:rPr>
              <a:t> said no. Better not. One day, when </a:t>
            </a:r>
            <a:r>
              <a:rPr lang="en-US" dirty="0" err="1">
                <a:solidFill>
                  <a:prstClr val="white"/>
                </a:solidFill>
              </a:rPr>
              <a:t>Epimetheus</a:t>
            </a:r>
            <a:r>
              <a:rPr lang="en-US" dirty="0">
                <a:solidFill>
                  <a:prstClr val="white"/>
                </a:solidFill>
              </a:rPr>
              <a:t> lay sleeping, Pandora stole the key and opened the box.</a:t>
            </a:r>
          </a:p>
          <a:p>
            <a:endParaRPr lang="en-US" dirty="0"/>
          </a:p>
          <a:p>
            <a:endParaRPr lang="en-US" dirty="0"/>
          </a:p>
        </p:txBody>
      </p:sp>
      <p:sp>
        <p:nvSpPr>
          <p:cNvPr id="5" name="Rectangle 4"/>
          <p:cNvSpPr/>
          <p:nvPr/>
        </p:nvSpPr>
        <p:spPr>
          <a:xfrm>
            <a:off x="4558100" y="753228"/>
            <a:ext cx="6096000" cy="923330"/>
          </a:xfrm>
          <a:prstGeom prst="rect">
            <a:avLst/>
          </a:prstGeom>
        </p:spPr>
        <p:txBody>
          <a:bodyPr>
            <a:spAutoFit/>
          </a:bodyPr>
          <a:lstStyle/>
          <a:p>
            <a:r>
              <a:rPr lang="en-US" dirty="0"/>
              <a:t>Step 1 Read the passage.</a:t>
            </a:r>
          </a:p>
          <a:p>
            <a:r>
              <a:rPr lang="en-US" dirty="0"/>
              <a:t>Step 2 Identify the character with super natural powers.</a:t>
            </a:r>
          </a:p>
          <a:p>
            <a:r>
              <a:rPr lang="en-US" dirty="0"/>
              <a:t>Step 3 What words allude to this </a:t>
            </a:r>
            <a:r>
              <a:rPr lang="en-US" dirty="0" smtClean="0"/>
              <a:t>character?</a:t>
            </a:r>
            <a:endParaRPr lang="en-US" dirty="0"/>
          </a:p>
        </p:txBody>
      </p:sp>
    </p:spTree>
    <p:extLst>
      <p:ext uri="{BB962C8B-B14F-4D97-AF65-F5344CB8AC3E}">
        <p14:creationId xmlns:p14="http://schemas.microsoft.com/office/powerpoint/2010/main" val="2280434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Pandora…</a:t>
            </a:r>
            <a:endParaRPr lang="en-US" dirty="0"/>
          </a:p>
        </p:txBody>
      </p:sp>
      <p:sp>
        <p:nvSpPr>
          <p:cNvPr id="3" name="Content Placeholder 2"/>
          <p:cNvSpPr>
            <a:spLocks noGrp="1"/>
          </p:cNvSpPr>
          <p:nvPr>
            <p:ph idx="1"/>
          </p:nvPr>
        </p:nvSpPr>
        <p:spPr/>
        <p:txBody>
          <a:bodyPr/>
          <a:lstStyle/>
          <a:p>
            <a:r>
              <a:rPr lang="en-US" dirty="0"/>
              <a:t>Out flew every kind of disease and sickness, hate and envy, and all the bad things that people had never experienced before. Pandora slammed the lid closed, but it was too late. All the bad things were already out of the box. They flew away, out into the world</a:t>
            </a:r>
            <a:r>
              <a:rPr lang="en-US" dirty="0" smtClean="0"/>
              <a:t>. </a:t>
            </a:r>
            <a:endParaRPr lang="en-US" dirty="0"/>
          </a:p>
        </p:txBody>
      </p:sp>
      <p:pic>
        <p:nvPicPr>
          <p:cNvPr id="4" name="Picture 3"/>
          <p:cNvPicPr>
            <a:picLocks noChangeAspect="1"/>
          </p:cNvPicPr>
          <p:nvPr/>
        </p:nvPicPr>
        <p:blipFill>
          <a:blip r:embed="rId2"/>
          <a:stretch>
            <a:fillRect/>
          </a:stretch>
        </p:blipFill>
        <p:spPr>
          <a:xfrm>
            <a:off x="7602590" y="4359980"/>
            <a:ext cx="2414225" cy="2078916"/>
          </a:xfrm>
          <a:prstGeom prst="rect">
            <a:avLst/>
          </a:prstGeom>
        </p:spPr>
      </p:pic>
      <p:sp>
        <p:nvSpPr>
          <p:cNvPr id="5" name="TextBox 4"/>
          <p:cNvSpPr txBox="1"/>
          <p:nvPr/>
        </p:nvSpPr>
        <p:spPr>
          <a:xfrm>
            <a:off x="680321" y="5792565"/>
            <a:ext cx="6251421" cy="646331"/>
          </a:xfrm>
          <a:prstGeom prst="rect">
            <a:avLst/>
          </a:prstGeom>
          <a:noFill/>
        </p:spPr>
        <p:txBody>
          <a:bodyPr wrap="square" rtlCol="0">
            <a:spAutoFit/>
          </a:bodyPr>
          <a:lstStyle/>
          <a:p>
            <a:r>
              <a:rPr lang="en-US" dirty="0" smtClean="0"/>
              <a:t>Today if you tell someone don’t open Pandora’s box, What are you referring to?</a:t>
            </a:r>
            <a:endParaRPr lang="en-US" dirty="0"/>
          </a:p>
        </p:txBody>
      </p:sp>
    </p:spTree>
    <p:extLst>
      <p:ext uri="{BB962C8B-B14F-4D97-AF65-F5344CB8AC3E}">
        <p14:creationId xmlns:p14="http://schemas.microsoft.com/office/powerpoint/2010/main" val="345596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457200">
              <a:lnSpc>
                <a:spcPct val="100000"/>
              </a:lnSpc>
              <a:spcBef>
                <a:spcPts val="0"/>
              </a:spcBef>
            </a:pPr>
            <a:r>
              <a:rPr lang="en-US" dirty="0" smtClean="0"/>
              <a:t>Hercules</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hlinkClick r:id="rId2" tooltip="Hercules"/>
              </a:rPr>
              <a:t>Hercules</a:t>
            </a:r>
            <a:r>
              <a:rPr lang="en-US" dirty="0" smtClean="0"/>
              <a:t> </a:t>
            </a:r>
            <a:r>
              <a:rPr lang="en-US" dirty="0"/>
              <a:t>is best known as the strongest of all mortals. Stronger than many gods. So strong he was the deciding factor in allowing the </a:t>
            </a:r>
            <a:r>
              <a:rPr lang="en-US" dirty="0">
                <a:hlinkClick r:id="rId3" tooltip="Olympians"/>
              </a:rPr>
              <a:t>Olympians</a:t>
            </a:r>
            <a:r>
              <a:rPr lang="en-US" dirty="0"/>
              <a:t> to win their battle with the giants. He was the last mortal son of </a:t>
            </a:r>
            <a:r>
              <a:rPr lang="en-US" dirty="0">
                <a:hlinkClick r:id="rId4" tooltip="Zeus"/>
              </a:rPr>
              <a:t>Zeus</a:t>
            </a:r>
            <a:r>
              <a:rPr lang="en-US" dirty="0"/>
              <a:t>. </a:t>
            </a:r>
            <a:r>
              <a:rPr lang="en-US" dirty="0" smtClean="0"/>
              <a:t>He possessed great strength.</a:t>
            </a:r>
            <a:r>
              <a:rPr lang="en-US" dirty="0">
                <a:solidFill>
                  <a:prstClr val="white"/>
                </a:solidFill>
              </a:rPr>
              <a:t> His chosen weapon was a massive club. If he held grudges, he would also do anything to help a friend. He was too strong for anyone to force a punishment on him. Terrible things happen to him because of </a:t>
            </a:r>
            <a:r>
              <a:rPr lang="en-US" dirty="0">
                <a:solidFill>
                  <a:prstClr val="white"/>
                </a:solidFill>
                <a:hlinkClick r:id="rId5" tooltip="Hera"/>
              </a:rPr>
              <a:t>Hera</a:t>
            </a:r>
            <a:r>
              <a:rPr lang="en-US" dirty="0">
                <a:solidFill>
                  <a:prstClr val="white"/>
                </a:solidFill>
              </a:rPr>
              <a:t>'s hatred, a hatred that he is not responsible for. That he perseveres through it </a:t>
            </a:r>
            <a:r>
              <a:rPr lang="en-US" dirty="0" smtClean="0">
                <a:solidFill>
                  <a:prstClr val="white"/>
                </a:solidFill>
              </a:rPr>
              <a:t>all.</a:t>
            </a:r>
            <a:endParaRPr lang="en-US" dirty="0"/>
          </a:p>
        </p:txBody>
      </p:sp>
      <p:pic>
        <p:nvPicPr>
          <p:cNvPr id="4" name="Picture 3"/>
          <p:cNvPicPr>
            <a:picLocks noChangeAspect="1"/>
          </p:cNvPicPr>
          <p:nvPr/>
        </p:nvPicPr>
        <p:blipFill>
          <a:blip r:embed="rId6"/>
          <a:stretch>
            <a:fillRect/>
          </a:stretch>
        </p:blipFill>
        <p:spPr>
          <a:xfrm>
            <a:off x="10010468" y="296811"/>
            <a:ext cx="1905000" cy="2400300"/>
          </a:xfrm>
          <a:prstGeom prst="rect">
            <a:avLst/>
          </a:prstGeom>
        </p:spPr>
      </p:pic>
      <p:pic>
        <p:nvPicPr>
          <p:cNvPr id="5" name="Picture 4"/>
          <p:cNvPicPr>
            <a:picLocks noChangeAspect="1"/>
          </p:cNvPicPr>
          <p:nvPr/>
        </p:nvPicPr>
        <p:blipFill>
          <a:blip r:embed="rId7"/>
          <a:stretch>
            <a:fillRect/>
          </a:stretch>
        </p:blipFill>
        <p:spPr>
          <a:xfrm>
            <a:off x="3599609" y="791660"/>
            <a:ext cx="6084335" cy="1042506"/>
          </a:xfrm>
          <a:prstGeom prst="rect">
            <a:avLst/>
          </a:prstGeom>
        </p:spPr>
      </p:pic>
      <p:sp>
        <p:nvSpPr>
          <p:cNvPr id="6" name="TextBox 5"/>
          <p:cNvSpPr txBox="1"/>
          <p:nvPr/>
        </p:nvSpPr>
        <p:spPr>
          <a:xfrm>
            <a:off x="680321" y="5936189"/>
            <a:ext cx="5145292" cy="646331"/>
          </a:xfrm>
          <a:prstGeom prst="rect">
            <a:avLst/>
          </a:prstGeom>
          <a:noFill/>
        </p:spPr>
        <p:txBody>
          <a:bodyPr wrap="square" rtlCol="0">
            <a:spAutoFit/>
          </a:bodyPr>
          <a:lstStyle/>
          <a:p>
            <a:r>
              <a:rPr lang="en-US" dirty="0" smtClean="0"/>
              <a:t>Today if you call someone Hercules, What are you trying to say about them?</a:t>
            </a:r>
            <a:endParaRPr lang="en-US" dirty="0"/>
          </a:p>
        </p:txBody>
      </p:sp>
    </p:spTree>
    <p:extLst>
      <p:ext uri="{BB962C8B-B14F-4D97-AF65-F5344CB8AC3E}">
        <p14:creationId xmlns:p14="http://schemas.microsoft.com/office/powerpoint/2010/main" val="1379500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determined the _______ of words and phrases in __________ stories.</a:t>
            </a:r>
            <a:endParaRPr lang="en-US" dirty="0"/>
          </a:p>
        </p:txBody>
      </p:sp>
      <p:sp>
        <p:nvSpPr>
          <p:cNvPr id="3" name="Content Placeholder 2"/>
          <p:cNvSpPr>
            <a:spLocks noGrp="1"/>
          </p:cNvSpPr>
          <p:nvPr>
            <p:ph idx="1"/>
          </p:nvPr>
        </p:nvSpPr>
        <p:spPr>
          <a:xfrm>
            <a:off x="680321" y="2374491"/>
            <a:ext cx="9613861" cy="4225376"/>
          </a:xfrm>
        </p:spPr>
        <p:txBody>
          <a:bodyPr/>
          <a:lstStyle/>
          <a:p>
            <a:pPr marL="0" indent="0">
              <a:buNone/>
            </a:pPr>
            <a:r>
              <a:rPr lang="en-US" dirty="0" smtClean="0"/>
              <a:t>Name some mythological characters?</a:t>
            </a:r>
          </a:p>
          <a:p>
            <a:pPr marL="0" indent="0">
              <a:buNone/>
            </a:pPr>
            <a:r>
              <a:rPr lang="en-US" dirty="0" smtClean="0"/>
              <a:t>What are their supernatural powers?</a:t>
            </a:r>
          </a:p>
          <a:p>
            <a:pPr marL="0" indent="0">
              <a:buNone/>
            </a:pPr>
            <a:r>
              <a:rPr lang="en-US" dirty="0" smtClean="0"/>
              <a:t>Alluding means __________ to </a:t>
            </a:r>
            <a:endParaRPr lang="en-US" dirty="0"/>
          </a:p>
        </p:txBody>
      </p:sp>
    </p:spTree>
    <p:extLst>
      <p:ext uri="{BB962C8B-B14F-4D97-AF65-F5344CB8AC3E}">
        <p14:creationId xmlns:p14="http://schemas.microsoft.com/office/powerpoint/2010/main" val="4153708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4000" dirty="0" smtClean="0"/>
              <a:t>Today, we will determine the meaning of words and phrases that are used in </a:t>
            </a:r>
            <a:r>
              <a:rPr lang="en-US" sz="4000" dirty="0" smtClean="0">
                <a:solidFill>
                  <a:srgbClr val="FFFF00"/>
                </a:solidFill>
              </a:rPr>
              <a:t>mythological</a:t>
            </a:r>
            <a:r>
              <a:rPr lang="en-US" sz="4000" dirty="0" smtClean="0"/>
              <a:t> </a:t>
            </a:r>
            <a:r>
              <a:rPr lang="en-US" sz="4000" dirty="0" smtClean="0">
                <a:solidFill>
                  <a:srgbClr val="FFFF00"/>
                </a:solidFill>
              </a:rPr>
              <a:t>stories</a:t>
            </a:r>
            <a:r>
              <a:rPr lang="en-US" sz="4000" dirty="0" smtClean="0"/>
              <a:t>.</a:t>
            </a:r>
          </a:p>
          <a:p>
            <a:pPr marL="0" indent="0">
              <a:buNone/>
            </a:pPr>
            <a:endParaRPr lang="en-US" sz="4000" dirty="0"/>
          </a:p>
          <a:p>
            <a:pPr marL="0" indent="0">
              <a:buNone/>
            </a:pPr>
            <a:r>
              <a:rPr lang="en-US" sz="4000" dirty="0" smtClean="0">
                <a:solidFill>
                  <a:srgbClr val="FFFF00"/>
                </a:solidFill>
              </a:rPr>
              <a:t>Mythological stories explain nature through characters with super natural powers</a:t>
            </a:r>
            <a:endParaRPr lang="en-US" sz="4000" dirty="0">
              <a:solidFill>
                <a:srgbClr val="FFFF00"/>
              </a:solidFill>
            </a:endParaRPr>
          </a:p>
        </p:txBody>
      </p:sp>
    </p:spTree>
    <p:extLst>
      <p:ext uri="{BB962C8B-B14F-4D97-AF65-F5344CB8AC3E}">
        <p14:creationId xmlns:p14="http://schemas.microsoft.com/office/powerpoint/2010/main" val="1209103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Activate Prior Knowledge</a:t>
            </a:r>
            <a:endParaRPr lang="en-US" dirty="0"/>
          </a:p>
        </p:txBody>
      </p:sp>
      <p:sp>
        <p:nvSpPr>
          <p:cNvPr id="3" name="Content Placeholder 2"/>
          <p:cNvSpPr>
            <a:spLocks noGrp="1"/>
          </p:cNvSpPr>
          <p:nvPr>
            <p:ph idx="1"/>
          </p:nvPr>
        </p:nvSpPr>
        <p:spPr/>
        <p:txBody>
          <a:bodyPr/>
          <a:lstStyle/>
          <a:p>
            <a:pPr marL="0" indent="0">
              <a:buNone/>
            </a:pPr>
            <a:r>
              <a:rPr lang="en-US" dirty="0" smtClean="0"/>
              <a:t>Have your ever heard of Cupid?</a:t>
            </a:r>
          </a:p>
          <a:p>
            <a:pPr marL="0" indent="0">
              <a:buNone/>
            </a:pPr>
            <a:endParaRPr lang="en-US" dirty="0"/>
          </a:p>
          <a:p>
            <a:pPr marL="0" indent="0">
              <a:buNone/>
            </a:pPr>
            <a:r>
              <a:rPr lang="en-US" dirty="0" smtClean="0"/>
              <a:t>Tell your partner what you know about Cupid.</a:t>
            </a:r>
          </a:p>
          <a:p>
            <a:pPr marL="0" indent="0">
              <a:buNone/>
            </a:pPr>
            <a:r>
              <a:rPr lang="en-US" dirty="0" smtClean="0"/>
              <a:t>What power does cupid have?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3460" y="2336873"/>
            <a:ext cx="3377894" cy="3343957"/>
          </a:xfrm>
          <a:prstGeom prst="rect">
            <a:avLst/>
          </a:prstGeom>
        </p:spPr>
      </p:pic>
    </p:spTree>
    <p:extLst>
      <p:ext uri="{BB962C8B-B14F-4D97-AF65-F5344CB8AC3E}">
        <p14:creationId xmlns:p14="http://schemas.microsoft.com/office/powerpoint/2010/main" val="1511480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Cupid is known to cause people to fall in love in mythical stories.</a:t>
            </a:r>
            <a:endParaRPr lang="en-US" dirty="0"/>
          </a:p>
        </p:txBody>
      </p:sp>
      <p:sp>
        <p:nvSpPr>
          <p:cNvPr id="3" name="Content Placeholder 2"/>
          <p:cNvSpPr>
            <a:spLocks noGrp="1"/>
          </p:cNvSpPr>
          <p:nvPr>
            <p:ph idx="1"/>
          </p:nvPr>
        </p:nvSpPr>
        <p:spPr/>
        <p:txBody>
          <a:bodyPr/>
          <a:lstStyle/>
          <a:p>
            <a:pPr marL="0" lvl="0" indent="0">
              <a:buNone/>
            </a:pPr>
            <a:endParaRPr lang="en-US" dirty="0">
              <a:solidFill>
                <a:prstClr val="white"/>
              </a:solidFill>
            </a:endParaRPr>
          </a:p>
          <a:p>
            <a:pPr marL="0" lvl="0" indent="0">
              <a:buNone/>
            </a:pPr>
            <a:r>
              <a:rPr lang="en-US" dirty="0" smtClean="0">
                <a:solidFill>
                  <a:prstClr val="white"/>
                </a:solidFill>
              </a:rPr>
              <a:t>The word Cupid </a:t>
            </a:r>
            <a:r>
              <a:rPr lang="en-US" dirty="0" smtClean="0">
                <a:solidFill>
                  <a:srgbClr val="FFFF00"/>
                </a:solidFill>
              </a:rPr>
              <a:t>alludes</a:t>
            </a:r>
            <a:r>
              <a:rPr lang="en-US" dirty="0" smtClean="0">
                <a:solidFill>
                  <a:prstClr val="white"/>
                </a:solidFill>
              </a:rPr>
              <a:t> to a person trying to make someone fall in love. </a:t>
            </a:r>
          </a:p>
          <a:p>
            <a:pPr marL="0" lvl="0" indent="0">
              <a:buNone/>
            </a:pPr>
            <a:endParaRPr lang="en-US" dirty="0">
              <a:solidFill>
                <a:prstClr val="white"/>
              </a:solidFill>
            </a:endParaRPr>
          </a:p>
          <a:p>
            <a:pPr marL="0" lvl="0" indent="0">
              <a:buNone/>
            </a:pPr>
            <a:endParaRPr lang="en-US" dirty="0" smtClean="0">
              <a:solidFill>
                <a:prstClr val="white"/>
              </a:solidFill>
            </a:endParaRPr>
          </a:p>
          <a:p>
            <a:pPr marL="0" lvl="0" indent="0">
              <a:buNone/>
            </a:pPr>
            <a:endParaRPr lang="en-US" dirty="0" smtClean="0">
              <a:solidFill>
                <a:prstClr val="white"/>
              </a:solidFill>
            </a:endParaRPr>
          </a:p>
          <a:p>
            <a:pPr marL="0" lvl="0" indent="0">
              <a:buNone/>
            </a:pPr>
            <a:r>
              <a:rPr lang="en-US" dirty="0" smtClean="0">
                <a:solidFill>
                  <a:prstClr val="white"/>
                </a:solidFill>
              </a:rPr>
              <a:t>Note</a:t>
            </a:r>
            <a:r>
              <a:rPr lang="en-US" dirty="0">
                <a:solidFill>
                  <a:prstClr val="white"/>
                </a:solidFill>
              </a:rPr>
              <a:t>: </a:t>
            </a:r>
            <a:r>
              <a:rPr lang="en-US" dirty="0">
                <a:solidFill>
                  <a:srgbClr val="FFFF00"/>
                </a:solidFill>
              </a:rPr>
              <a:t>Allude </a:t>
            </a:r>
            <a:r>
              <a:rPr lang="en-US" dirty="0">
                <a:solidFill>
                  <a:prstClr val="white"/>
                </a:solidFill>
              </a:rPr>
              <a:t>is another way of </a:t>
            </a:r>
            <a:r>
              <a:rPr lang="en-US" dirty="0" smtClean="0">
                <a:solidFill>
                  <a:prstClr val="white"/>
                </a:solidFill>
              </a:rPr>
              <a:t>saying </a:t>
            </a:r>
            <a:r>
              <a:rPr lang="en-US" dirty="0">
                <a:solidFill>
                  <a:prstClr val="white"/>
                </a:solidFill>
              </a:rPr>
              <a:t>refer </a:t>
            </a:r>
            <a:r>
              <a:rPr lang="en-US" dirty="0" smtClean="0">
                <a:solidFill>
                  <a:prstClr val="white"/>
                </a:solidFill>
              </a:rPr>
              <a:t>to. </a:t>
            </a:r>
            <a:endParaRPr lang="en-US" dirty="0">
              <a:solidFill>
                <a:prstClr val="white"/>
              </a:solidFill>
            </a:endParaRPr>
          </a:p>
          <a:p>
            <a:endParaRPr lang="en-US" dirty="0"/>
          </a:p>
        </p:txBody>
      </p:sp>
    </p:spTree>
    <p:extLst>
      <p:ext uri="{BB962C8B-B14F-4D97-AF65-F5344CB8AC3E}">
        <p14:creationId xmlns:p14="http://schemas.microsoft.com/office/powerpoint/2010/main" val="3054725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1000"/>
              </a:spcBef>
            </a:pPr>
            <a:r>
              <a:rPr lang="en-US" dirty="0">
                <a:solidFill>
                  <a:prstClr val="white"/>
                </a:solidFill>
              </a:rPr>
              <a:t>Some stories are so well known that we refer to them in everyday conversations.  </a:t>
            </a:r>
            <a:r>
              <a:rPr lang="en-US" sz="2400" dirty="0">
                <a:solidFill>
                  <a:prstClr val="white"/>
                </a:solidFill>
              </a:rPr>
              <a:t/>
            </a:r>
            <a:br>
              <a:rPr lang="en-US" sz="2400" dirty="0">
                <a:solidFill>
                  <a:prstClr val="white"/>
                </a:solidFill>
              </a:rPr>
            </a:br>
            <a:endParaRPr lang="en-US" dirty="0"/>
          </a:p>
        </p:txBody>
      </p:sp>
      <p:sp>
        <p:nvSpPr>
          <p:cNvPr id="3" name="Content Placeholder 2"/>
          <p:cNvSpPr>
            <a:spLocks noGrp="1"/>
          </p:cNvSpPr>
          <p:nvPr>
            <p:ph idx="1"/>
          </p:nvPr>
        </p:nvSpPr>
        <p:spPr>
          <a:xfrm>
            <a:off x="680321" y="2233635"/>
            <a:ext cx="9613861" cy="4329399"/>
          </a:xfrm>
        </p:spPr>
        <p:txBody>
          <a:bodyPr>
            <a:normAutofit fontScale="92500" lnSpcReduction="20000"/>
          </a:bodyPr>
          <a:lstStyle/>
          <a:p>
            <a:pPr marL="0" indent="0" algn="ctr">
              <a:buNone/>
            </a:pPr>
            <a:r>
              <a:rPr lang="en-US" sz="2600" u="sng" dirty="0" smtClean="0"/>
              <a:t>The Midas Touch</a:t>
            </a:r>
          </a:p>
          <a:p>
            <a:pPr marL="0" indent="0">
              <a:buNone/>
            </a:pPr>
            <a:r>
              <a:rPr lang="en-US" sz="2600" dirty="0"/>
              <a:t>	</a:t>
            </a:r>
            <a:r>
              <a:rPr lang="en-US" sz="2600" dirty="0" smtClean="0"/>
              <a:t>There once was a greedy man named Midas who only thought of collecting gold. One day he came across an old man who would grant him one wish. Without giving a second thought he said, “I wish that anything I touch will turn to gold.” With the wisp of his hand the old  man gave him his magic touch. </a:t>
            </a:r>
          </a:p>
          <a:p>
            <a:pPr marL="0" indent="0">
              <a:buNone/>
            </a:pPr>
            <a:r>
              <a:rPr lang="en-US" sz="2600" dirty="0"/>
              <a:t>	</a:t>
            </a:r>
            <a:r>
              <a:rPr lang="en-US" sz="2600" dirty="0" smtClean="0"/>
              <a:t>Everything Midas touched transformed to gold! This included his pillow, his shoes,  and anything he could imagine. At dinner time though, Midas found that even his food turned to gold. Midas began to worry. His daughter then came running into the dinning room to give him a big hug. As soon as she touched him she froze into the shiniest lump of gold anyone had ever seen. Frustrated, Midas yelled to the heavens.  </a:t>
            </a:r>
          </a:p>
          <a:p>
            <a:pPr marL="0" indent="0">
              <a:buNone/>
            </a:pPr>
            <a:r>
              <a:rPr lang="en-US" dirty="0" smtClean="0"/>
              <a:t> </a:t>
            </a:r>
            <a:endParaRPr lang="en-US" dirty="0"/>
          </a:p>
        </p:txBody>
      </p:sp>
    </p:spTree>
    <p:extLst>
      <p:ext uri="{BB962C8B-B14F-4D97-AF65-F5344CB8AC3E}">
        <p14:creationId xmlns:p14="http://schemas.microsoft.com/office/powerpoint/2010/main" val="1534147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Midas…</a:t>
            </a:r>
            <a:endParaRPr lang="en-US" dirty="0"/>
          </a:p>
        </p:txBody>
      </p:sp>
      <p:sp>
        <p:nvSpPr>
          <p:cNvPr id="3" name="Content Placeholder 2"/>
          <p:cNvSpPr>
            <a:spLocks noGrp="1"/>
          </p:cNvSpPr>
          <p:nvPr>
            <p:ph idx="1"/>
          </p:nvPr>
        </p:nvSpPr>
        <p:spPr/>
        <p:txBody>
          <a:bodyPr/>
          <a:lstStyle/>
          <a:p>
            <a:pPr marL="0" indent="0">
              <a:buNone/>
            </a:pPr>
            <a:r>
              <a:rPr lang="en-US" dirty="0" smtClean="0"/>
              <a:t>If someone says, “The poor </a:t>
            </a:r>
            <a:r>
              <a:rPr lang="en-US" dirty="0"/>
              <a:t>boy turned out to have the Midas touch and </a:t>
            </a:r>
            <a:r>
              <a:rPr lang="en-US" dirty="0" smtClean="0"/>
              <a:t>became </a:t>
            </a:r>
            <a:r>
              <a:rPr lang="en-US" dirty="0"/>
              <a:t>a millionaire by the time he was </a:t>
            </a:r>
            <a:r>
              <a:rPr lang="en-US" dirty="0" smtClean="0"/>
              <a:t>twenty-five.” </a:t>
            </a:r>
          </a:p>
          <a:p>
            <a:pPr marL="0" indent="0">
              <a:buNone/>
            </a:pPr>
            <a:endParaRPr lang="en-US" dirty="0"/>
          </a:p>
          <a:p>
            <a:pPr marL="0" indent="0">
              <a:buNone/>
            </a:pPr>
            <a:r>
              <a:rPr lang="en-US" dirty="0" smtClean="0"/>
              <a:t>“The </a:t>
            </a:r>
            <a:r>
              <a:rPr lang="en-US" dirty="0"/>
              <a:t>M</a:t>
            </a:r>
            <a:r>
              <a:rPr lang="en-US" dirty="0" smtClean="0"/>
              <a:t>idas touch” means that a person is very lucky, or has </a:t>
            </a:r>
            <a:r>
              <a:rPr lang="en-US" dirty="0"/>
              <a:t>the ability to be successful, especially the ability to make money easily. </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96420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p:txBody>
          <a:bodyPr/>
          <a:lstStyle/>
          <a:p>
            <a:pPr marL="0" lvl="0" indent="0" defTabSz="457200">
              <a:lnSpc>
                <a:spcPct val="100000"/>
              </a:lnSpc>
              <a:spcBef>
                <a:spcPts val="0"/>
              </a:spcBef>
              <a:buNone/>
            </a:pPr>
            <a:r>
              <a:rPr lang="en-US" sz="2800" dirty="0">
                <a:solidFill>
                  <a:srgbClr val="FFFF00"/>
                </a:solidFill>
              </a:rPr>
              <a:t>Today, many people use words and phrases in conversations that allude to characters in mythological stories. </a:t>
            </a:r>
          </a:p>
          <a:p>
            <a:pPr marL="0" indent="0">
              <a:buNone/>
            </a:pPr>
            <a:r>
              <a:rPr lang="en-US" dirty="0" smtClean="0"/>
              <a:t> </a:t>
            </a:r>
            <a:r>
              <a:rPr lang="en-US" sz="3200" dirty="0" smtClean="0"/>
              <a:t>Good readers are able  to recognize them because they read stories to become familiar with these characters, words, and phrases. </a:t>
            </a:r>
            <a:endParaRPr lang="en-US" sz="3200" dirty="0"/>
          </a:p>
        </p:txBody>
      </p:sp>
    </p:spTree>
    <p:extLst>
      <p:ext uri="{BB962C8B-B14F-4D97-AF65-F5344CB8AC3E}">
        <p14:creationId xmlns:p14="http://schemas.microsoft.com/office/powerpoint/2010/main" val="2526769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sz="6000" dirty="0" smtClean="0"/>
              <a:t>Tell about Pegasus in the following story.</a:t>
            </a:r>
            <a:endParaRPr lang="en-US" sz="6000" dirty="0"/>
          </a:p>
        </p:txBody>
      </p:sp>
      <p:sp>
        <p:nvSpPr>
          <p:cNvPr id="11" name="Content Placeholder 10"/>
          <p:cNvSpPr>
            <a:spLocks noGrp="1"/>
          </p:cNvSpPr>
          <p:nvPr>
            <p:ph idx="1"/>
          </p:nvPr>
        </p:nvSpPr>
        <p:spPr/>
        <p:txBody>
          <a:bodyPr/>
          <a:lstStyle/>
          <a:p>
            <a:pPr marL="0" indent="0">
              <a:buNone/>
            </a:pPr>
            <a:r>
              <a:rPr lang="en-US" dirty="0" smtClean="0">
                <a:hlinkClick r:id="rId3"/>
              </a:rPr>
              <a:t>Pegasus</a:t>
            </a:r>
            <a:endParaRPr lang="en-US" dirty="0" smtClean="0"/>
          </a:p>
          <a:p>
            <a:pPr marL="0" indent="0">
              <a:buNone/>
            </a:pPr>
            <a:endParaRPr lang="en-US" dirty="0"/>
          </a:p>
          <a:p>
            <a:pPr marL="0" indent="0">
              <a:buNone/>
            </a:pPr>
            <a:endParaRPr lang="en-US" dirty="0" smtClean="0"/>
          </a:p>
        </p:txBody>
      </p:sp>
      <p:sp>
        <p:nvSpPr>
          <p:cNvPr id="7" name="TextBox 6"/>
          <p:cNvSpPr txBox="1">
            <a:spLocks noChangeArrowheads="1"/>
          </p:cNvSpPr>
          <p:nvPr/>
        </p:nvSpPr>
        <p:spPr bwMode="auto">
          <a:xfrm>
            <a:off x="6629400" y="5657850"/>
            <a:ext cx="4038600" cy="369888"/>
          </a:xfrm>
          <a:prstGeom prst="rect">
            <a:avLst/>
          </a:prstGeom>
          <a:noFill/>
          <a:ln w="9525">
            <a:noFill/>
            <a:miter lim="800000"/>
            <a:headEnd/>
            <a:tailEnd/>
          </a:ln>
        </p:spPr>
        <p:txBody>
          <a:bodyPr>
            <a:spAutoFit/>
          </a:bodyPr>
          <a:lstStyle/>
          <a:p>
            <a:pPr defTabSz="914400"/>
            <a:r>
              <a:rPr lang="en-US">
                <a:solidFill>
                  <a:srgbClr val="00B050"/>
                </a:solidFill>
              </a:rPr>
              <a:t>.</a:t>
            </a:r>
          </a:p>
        </p:txBody>
      </p:sp>
      <p:pic>
        <p:nvPicPr>
          <p:cNvPr id="24578" name="Picture 2" descr="http://www.myth-and-fantasy.com/pegasus/potherpages/const_peg.jpg"/>
          <p:cNvPicPr>
            <a:picLocks noChangeAspect="1" noChangeArrowheads="1"/>
          </p:cNvPicPr>
          <p:nvPr/>
        </p:nvPicPr>
        <p:blipFill>
          <a:blip r:embed="rId4" cstate="print"/>
          <a:srcRect/>
          <a:stretch>
            <a:fillRect/>
          </a:stretch>
        </p:blipFill>
        <p:spPr bwMode="auto">
          <a:xfrm>
            <a:off x="7247364" y="2002239"/>
            <a:ext cx="4944636" cy="4855761"/>
          </a:xfrm>
          <a:prstGeom prst="rect">
            <a:avLst/>
          </a:prstGeom>
          <a:noFill/>
        </p:spPr>
      </p:pic>
      <p:sp>
        <p:nvSpPr>
          <p:cNvPr id="2" name="Rectangle 1"/>
          <p:cNvSpPr/>
          <p:nvPr/>
        </p:nvSpPr>
        <p:spPr>
          <a:xfrm>
            <a:off x="777546" y="3628030"/>
            <a:ext cx="4989073" cy="1200329"/>
          </a:xfrm>
          <a:prstGeom prst="rect">
            <a:avLst/>
          </a:prstGeom>
        </p:spPr>
        <p:txBody>
          <a:bodyPr wrap="square">
            <a:spAutoFit/>
          </a:bodyPr>
          <a:lstStyle/>
          <a:p>
            <a:pPr lvl="0"/>
            <a:r>
              <a:rPr lang="en-US" dirty="0">
                <a:solidFill>
                  <a:prstClr val="white"/>
                </a:solidFill>
              </a:rPr>
              <a:t>Step 1 Read the passage.</a:t>
            </a:r>
          </a:p>
          <a:p>
            <a:pPr lvl="0"/>
            <a:r>
              <a:rPr lang="en-US" dirty="0">
                <a:solidFill>
                  <a:prstClr val="white"/>
                </a:solidFill>
              </a:rPr>
              <a:t>Step 2 Identify the character with super natural powers.</a:t>
            </a:r>
          </a:p>
          <a:p>
            <a:pPr lvl="0"/>
            <a:r>
              <a:rPr lang="en-US" dirty="0">
                <a:solidFill>
                  <a:prstClr val="white"/>
                </a:solidFill>
              </a:rPr>
              <a:t>Step 3 What words allude to this character?</a:t>
            </a:r>
          </a:p>
        </p:txBody>
      </p:sp>
    </p:spTree>
    <p:extLst>
      <p:ext uri="{BB962C8B-B14F-4D97-AF65-F5344CB8AC3E}">
        <p14:creationId xmlns:p14="http://schemas.microsoft.com/office/powerpoint/2010/main" val="222977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pPr marL="0" indent="0">
              <a:buNone/>
            </a:pPr>
            <a:r>
              <a:rPr lang="en-US" dirty="0" smtClean="0"/>
              <a:t>Sometimes a writer may say, “My Pegasus does not want to fly”</a:t>
            </a:r>
          </a:p>
          <a:p>
            <a:pPr marL="0" indent="0">
              <a:buNone/>
            </a:pPr>
            <a:r>
              <a:rPr lang="en-US" dirty="0" smtClean="0"/>
              <a:t>The phrase </a:t>
            </a:r>
            <a:r>
              <a:rPr lang="en-US" dirty="0" smtClean="0">
                <a:solidFill>
                  <a:srgbClr val="FFFF00"/>
                </a:solidFill>
              </a:rPr>
              <a:t>alludes</a:t>
            </a:r>
            <a:r>
              <a:rPr lang="en-US" dirty="0" smtClean="0"/>
              <a:t> to the fact that their imagination does not want to take off. </a:t>
            </a:r>
          </a:p>
          <a:p>
            <a:pPr marL="0" indent="0">
              <a:buNone/>
            </a:pPr>
            <a:endParaRPr lang="en-US" dirty="0"/>
          </a:p>
          <a:p>
            <a:pPr marL="0" indent="0">
              <a:buNone/>
            </a:pPr>
            <a:endParaRPr lang="en-US" dirty="0" smtClean="0"/>
          </a:p>
          <a:p>
            <a:pPr marL="0" indent="0">
              <a:buNone/>
            </a:pPr>
            <a:endParaRPr lang="en-US" dirty="0"/>
          </a:p>
          <a:p>
            <a:pPr marL="0" indent="0">
              <a:buNone/>
            </a:pPr>
            <a:r>
              <a:rPr lang="en-US" dirty="0">
                <a:solidFill>
                  <a:srgbClr val="FFFF00"/>
                </a:solidFill>
              </a:rPr>
              <a:t>Allude </a:t>
            </a:r>
            <a:r>
              <a:rPr lang="en-US" dirty="0">
                <a:solidFill>
                  <a:prstClr val="white"/>
                </a:solidFill>
              </a:rPr>
              <a:t>is another way of saying refer to.</a:t>
            </a:r>
            <a:endParaRPr lang="en-US" dirty="0"/>
          </a:p>
        </p:txBody>
      </p:sp>
      <p:pic>
        <p:nvPicPr>
          <p:cNvPr id="4" name="Picture 3"/>
          <p:cNvPicPr>
            <a:picLocks noChangeAspect="1"/>
          </p:cNvPicPr>
          <p:nvPr/>
        </p:nvPicPr>
        <p:blipFill>
          <a:blip r:embed="rId2"/>
          <a:stretch>
            <a:fillRect/>
          </a:stretch>
        </p:blipFill>
        <p:spPr>
          <a:xfrm>
            <a:off x="8772390" y="3481052"/>
            <a:ext cx="3269355" cy="3074294"/>
          </a:xfrm>
          <a:prstGeom prst="rect">
            <a:avLst/>
          </a:prstGeom>
        </p:spPr>
      </p:pic>
    </p:spTree>
    <p:extLst>
      <p:ext uri="{BB962C8B-B14F-4D97-AF65-F5344CB8AC3E}">
        <p14:creationId xmlns:p14="http://schemas.microsoft.com/office/powerpoint/2010/main" val="155084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TotalTime>
  <Words>909</Words>
  <Application>Microsoft Office PowerPoint</Application>
  <PresentationFormat>Widescreen</PresentationFormat>
  <Paragraphs>88</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Trebuchet MS</vt:lpstr>
      <vt:lpstr>Berlin</vt:lpstr>
      <vt:lpstr>Words that Allude to Characters in Greek Mythology</vt:lpstr>
      <vt:lpstr>Learning Objective</vt:lpstr>
      <vt:lpstr>Activate Prior Knowledge</vt:lpstr>
      <vt:lpstr>Cupid is known to cause people to fall in love in mythical stories.</vt:lpstr>
      <vt:lpstr>Some stories are so well known that we refer to them in everyday conversations.   </vt:lpstr>
      <vt:lpstr>King Midas…</vt:lpstr>
      <vt:lpstr>Importance</vt:lpstr>
      <vt:lpstr>Tell about Pegasus in the following story.</vt:lpstr>
      <vt:lpstr>Today…</vt:lpstr>
      <vt:lpstr>Achilles Background  </vt:lpstr>
      <vt:lpstr>The Story of Medusa</vt:lpstr>
      <vt:lpstr>PowerPoint Presentation</vt:lpstr>
      <vt:lpstr>Pandora’s Box</vt:lpstr>
      <vt:lpstr>Pandora…</vt:lpstr>
      <vt:lpstr>Hercules </vt:lpstr>
      <vt:lpstr>Today we determined the _______ of words and phrases in __________ stories.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that Allude to Characters in Greek Mythology</dc:title>
  <dc:creator>PCS-Teacher</dc:creator>
  <cp:lastModifiedBy>Mediavilla, Sebrina</cp:lastModifiedBy>
  <cp:revision>46</cp:revision>
  <dcterms:created xsi:type="dcterms:W3CDTF">2013-10-23T01:22:38Z</dcterms:created>
  <dcterms:modified xsi:type="dcterms:W3CDTF">2016-01-04T20:38:21Z</dcterms:modified>
</cp:coreProperties>
</file>