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6" r:id="rId18"/>
    <p:sldId id="295" r:id="rId19"/>
    <p:sldId id="297" r:id="rId20"/>
    <p:sldId id="296" r:id="rId21"/>
    <p:sldId id="287" r:id="rId22"/>
    <p:sldId id="294" r:id="rId23"/>
    <p:sldId id="292" r:id="rId24"/>
    <p:sldId id="293" r:id="rId25"/>
    <p:sldId id="290" r:id="rId26"/>
    <p:sldId id="291" r:id="rId27"/>
    <p:sldId id="288" r:id="rId28"/>
    <p:sldId id="289" r:id="rId29"/>
    <p:sldId id="285" r:id="rId30"/>
    <p:sldId id="284" r:id="rId31"/>
    <p:sldId id="283" r:id="rId32"/>
    <p:sldId id="281" r:id="rId33"/>
    <p:sldId id="282" r:id="rId34"/>
    <p:sldId id="280" r:id="rId35"/>
    <p:sldId id="279" r:id="rId36"/>
    <p:sldId id="27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2/9/2016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2/9/2016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2/9/2016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2/9/2016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2/9/2016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2/9/2016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2/9/2016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brainpop.com/socialstudies/worldhistory/greekgods/preview.we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abc.net.au/arts/winegsandals/oracl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lasvegaskids.ne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abc.net.au/arts/wingedsandals/ga,es/Cerberus.ht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lightning thief</a:t>
            </a:r>
            <a:endParaRPr lang="en-US" dirty="0"/>
          </a:p>
        </p:txBody>
      </p:sp>
      <p:sp>
        <p:nvSpPr>
          <p:cNvPr id="3" name="Subtitle 2"/>
          <p:cNvSpPr>
            <a:spLocks noGrp="1"/>
          </p:cNvSpPr>
          <p:nvPr>
            <p:ph type="subTitle" idx="1"/>
          </p:nvPr>
        </p:nvSpPr>
        <p:spPr/>
        <p:txBody>
          <a:bodyPr/>
          <a:lstStyle/>
          <a:p>
            <a:r>
              <a:rPr lang="en-US" dirty="0" smtClean="0"/>
              <a:t>Gods and </a:t>
            </a:r>
            <a:r>
              <a:rPr lang="en-US" dirty="0" err="1" smtClean="0"/>
              <a:t>Godesses</a:t>
            </a:r>
            <a:endParaRPr lang="en-US" dirty="0"/>
          </a:p>
        </p:txBody>
      </p:sp>
    </p:spTree>
    <p:extLst>
      <p:ext uri="{BB962C8B-B14F-4D97-AF65-F5344CB8AC3E}">
        <p14:creationId xmlns:p14="http://schemas.microsoft.com/office/powerpoint/2010/main" val="414668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artemis</a:t>
            </a:r>
            <a:endParaRPr lang="en-US" dirty="0"/>
          </a:p>
        </p:txBody>
      </p:sp>
      <p:sp>
        <p:nvSpPr>
          <p:cNvPr id="3" name="Content Placeholder 2"/>
          <p:cNvSpPr>
            <a:spLocks noGrp="1"/>
          </p:cNvSpPr>
          <p:nvPr>
            <p:ph idx="1"/>
          </p:nvPr>
        </p:nvSpPr>
        <p:spPr>
          <a:xfrm>
            <a:off x="444500" y="2833875"/>
            <a:ext cx="10820400" cy="4024125"/>
          </a:xfrm>
        </p:spPr>
        <p:txBody>
          <a:bodyPr>
            <a:normAutofit fontScale="92500" lnSpcReduction="20000"/>
          </a:bodyPr>
          <a:lstStyle/>
          <a:p>
            <a:pPr marL="0" indent="0">
              <a:buNone/>
            </a:pPr>
            <a:r>
              <a:rPr lang="en-US" sz="2600" b="1" dirty="0">
                <a:solidFill>
                  <a:srgbClr val="FF0000"/>
                </a:solidFill>
              </a:rPr>
              <a:t>Goddess of the moon, the hunt, and young maidens (</a:t>
            </a:r>
            <a:r>
              <a:rPr lang="en-US" sz="2600" b="1" dirty="0" err="1">
                <a:solidFill>
                  <a:srgbClr val="FF0000"/>
                </a:solidFill>
              </a:rPr>
              <a:t>Ar</a:t>
            </a:r>
            <a:r>
              <a:rPr lang="en-US" sz="2600" b="1" dirty="0">
                <a:solidFill>
                  <a:srgbClr val="FF0000"/>
                </a:solidFill>
              </a:rPr>
              <a:t>’-tem-</a:t>
            </a:r>
            <a:r>
              <a:rPr lang="en-US" sz="2600" b="1" dirty="0" err="1">
                <a:solidFill>
                  <a:srgbClr val="FF0000"/>
                </a:solidFill>
              </a:rPr>
              <a:t>iss</a:t>
            </a:r>
            <a:r>
              <a:rPr lang="en-US" sz="2600" b="1" dirty="0">
                <a:solidFill>
                  <a:srgbClr val="FF0000"/>
                </a:solidFill>
              </a:rPr>
              <a:t>)</a:t>
            </a:r>
            <a:r>
              <a:rPr lang="en-US" dirty="0"/>
              <a:t/>
            </a:r>
            <a:br>
              <a:rPr lang="en-US" dirty="0"/>
            </a:br>
            <a:r>
              <a:rPr lang="en-US" i="1" dirty="0">
                <a:solidFill>
                  <a:srgbClr val="FFFF00"/>
                </a:solidFill>
              </a:rPr>
              <a:t>Distinguishing features</a:t>
            </a:r>
            <a:r>
              <a:rPr lang="en-US" i="1" dirty="0"/>
              <a:t>:</a:t>
            </a:r>
            <a:r>
              <a:rPr lang="en-US" dirty="0"/>
              <a:t> Artemis likes to appear as a regular mortal maiden of about twelve or thirteen, but don’t let that fool you. Artemis is deadly with her bow, and doesn’t suffer fools, especially male fools. Her eyes are silver like the moon, and she tends to dress in white and silver.</a:t>
            </a:r>
            <a:br>
              <a:rPr lang="en-US" dirty="0"/>
            </a:br>
            <a:r>
              <a:rPr lang="en-US" i="1" dirty="0">
                <a:solidFill>
                  <a:srgbClr val="FFFF00"/>
                </a:solidFill>
              </a:rPr>
              <a:t>Now</a:t>
            </a:r>
            <a:r>
              <a:rPr lang="en-US" i="1" dirty="0"/>
              <a:t>: </a:t>
            </a:r>
            <a:r>
              <a:rPr lang="en-US" dirty="0"/>
              <a:t>Artemis can be found roaming the countryside with her handmaidens, the Hunters of Artemis. Imagine an immortal, very deadly Girl Scout troop, on a permanent camp out, hunting monsters. Don’t get in their way, and don’t try to flirt with them. These Girl Scouts do NOT sell cookies. </a:t>
            </a:r>
            <a:br>
              <a:rPr lang="en-US" dirty="0"/>
            </a:br>
            <a:r>
              <a:rPr lang="en-US" i="1" dirty="0">
                <a:solidFill>
                  <a:srgbClr val="FFFF00"/>
                </a:solidFill>
              </a:rPr>
              <a:t>Then</a:t>
            </a:r>
            <a:r>
              <a:rPr lang="en-US" i="1" dirty="0"/>
              <a:t>:</a:t>
            </a:r>
            <a:r>
              <a:rPr lang="en-US" dirty="0"/>
              <a:t> Artemis enjoyed hunting with her handmaidens and basically kept to herself unless she was bothered. Once a male hunter tried to spy on Artemis while she was bathing. The goddess turned him into a deer and her hunters tracked him down and killed him. Basically, she doesn’t have much of a sense of humor when it comes to peeping toms. </a:t>
            </a:r>
            <a:br>
              <a:rPr lang="en-US" dirty="0"/>
            </a:br>
            <a:r>
              <a:rPr lang="en-US" b="1" u="sng" dirty="0"/>
              <a:t>Symbol</a:t>
            </a:r>
            <a:r>
              <a:rPr lang="en-US" b="1" dirty="0"/>
              <a:t>:</a:t>
            </a:r>
            <a:r>
              <a:rPr lang="en-US" dirty="0"/>
              <a:t> The moon, the deer</a:t>
            </a:r>
            <a:br>
              <a:rPr lang="en-US" dirty="0"/>
            </a:br>
            <a:r>
              <a:rPr lang="en-US" b="1" u="sng" dirty="0"/>
              <a:t>Roman name</a:t>
            </a:r>
            <a:r>
              <a:rPr lang="en-US" b="1" dirty="0"/>
              <a:t>: </a:t>
            </a:r>
            <a:r>
              <a:rPr lang="en-US" dirty="0"/>
              <a:t>Diana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4700" y="123424"/>
            <a:ext cx="3433233" cy="2574925"/>
          </a:xfrm>
          <a:prstGeom prst="rect">
            <a:avLst/>
          </a:prstGeom>
        </p:spPr>
      </p:pic>
    </p:spTree>
    <p:extLst>
      <p:ext uri="{BB962C8B-B14F-4D97-AF65-F5344CB8AC3E}">
        <p14:creationId xmlns:p14="http://schemas.microsoft.com/office/powerpoint/2010/main" val="1305750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athena</a:t>
            </a:r>
            <a:endParaRPr lang="en-US" dirty="0"/>
          </a:p>
        </p:txBody>
      </p:sp>
      <p:sp>
        <p:nvSpPr>
          <p:cNvPr id="3" name="Content Placeholder 2"/>
          <p:cNvSpPr>
            <a:spLocks noGrp="1"/>
          </p:cNvSpPr>
          <p:nvPr>
            <p:ph idx="1"/>
          </p:nvPr>
        </p:nvSpPr>
        <p:spPr>
          <a:xfrm>
            <a:off x="393700" y="2677160"/>
            <a:ext cx="10820400" cy="4024125"/>
          </a:xfrm>
        </p:spPr>
        <p:txBody>
          <a:bodyPr>
            <a:normAutofit fontScale="92500" lnSpcReduction="20000"/>
          </a:bodyPr>
          <a:lstStyle/>
          <a:p>
            <a:pPr marL="0" indent="0">
              <a:buNone/>
            </a:pPr>
            <a:r>
              <a:rPr lang="en-US" sz="2600" b="1" dirty="0" smtClean="0">
                <a:solidFill>
                  <a:srgbClr val="FF0000"/>
                </a:solidFill>
              </a:rPr>
              <a:t>Goddess of Wisdom, War, and Useful Arts (Ah-thee’-nah)</a:t>
            </a:r>
            <a:r>
              <a:rPr lang="en-US" dirty="0"/>
              <a:t/>
            </a:r>
            <a:br>
              <a:rPr lang="en-US" dirty="0"/>
            </a:br>
            <a:r>
              <a:rPr lang="en-US" i="1" dirty="0" smtClean="0">
                <a:solidFill>
                  <a:srgbClr val="FFFF00"/>
                </a:solidFill>
              </a:rPr>
              <a:t>Distinguishing </a:t>
            </a:r>
            <a:r>
              <a:rPr lang="en-US" i="1" dirty="0">
                <a:solidFill>
                  <a:srgbClr val="FFFF00"/>
                </a:solidFill>
              </a:rPr>
              <a:t>Features</a:t>
            </a:r>
            <a:r>
              <a:rPr lang="en-US" i="1" dirty="0"/>
              <a:t>: </a:t>
            </a:r>
            <a:r>
              <a:rPr lang="en-US" dirty="0"/>
              <a:t>Dark hair, striking grey eyes, casual yet fashionable clothes (except when she’s going into battle; then it’s full body armor). Athena is always accompanied by at least one owl, her sacred (and fortunately housebroken) animal.</a:t>
            </a:r>
            <a:br>
              <a:rPr lang="en-US" dirty="0"/>
            </a:br>
            <a:r>
              <a:rPr lang="en-US" i="1" dirty="0">
                <a:solidFill>
                  <a:srgbClr val="FFFF00"/>
                </a:solidFill>
              </a:rPr>
              <a:t>Now</a:t>
            </a:r>
            <a:r>
              <a:rPr lang="en-US" i="1" dirty="0"/>
              <a:t>:</a:t>
            </a:r>
            <a:r>
              <a:rPr lang="en-US" dirty="0"/>
              <a:t> You’re likely to spot Athena at an American university, sitting in on lectures about military history or technology. She favors people who invent useful things, and will sometimes appear to reward them with magical gifts or bits of useful advice (like next week’s lottery numbers). So start working on that revolutionary new bread slicer!</a:t>
            </a:r>
            <a:br>
              <a:rPr lang="en-US" dirty="0"/>
            </a:br>
            <a:r>
              <a:rPr lang="en-US" i="1" dirty="0">
                <a:solidFill>
                  <a:srgbClr val="FFFF00"/>
                </a:solidFill>
              </a:rPr>
              <a:t>Then</a:t>
            </a:r>
            <a:r>
              <a:rPr lang="en-US" i="1" dirty="0"/>
              <a:t>: </a:t>
            </a:r>
            <a:r>
              <a:rPr lang="en-US" dirty="0"/>
              <a:t>Athena was one of the most active goddesses in human affairs. She helped out Odysseus, sponsored the entire city of Athens and made sure the Greeks won the Trojan War. On the downside, she’s proud and has a big temper. Just ask </a:t>
            </a:r>
            <a:r>
              <a:rPr lang="en-US" dirty="0" err="1"/>
              <a:t>Arachne</a:t>
            </a:r>
            <a:r>
              <a:rPr lang="en-US" dirty="0"/>
              <a:t>, who got turned into a spider for daring to compare her weaving skills to Athena’s. So whatever you do, DO NOT claim that you fix toilets better than Athena. There’s no telling what she’ll turn you into.</a:t>
            </a:r>
            <a:br>
              <a:rPr lang="en-US" dirty="0"/>
            </a:br>
            <a:r>
              <a:rPr lang="en-US" b="1" u="sng" dirty="0"/>
              <a:t>Symbol</a:t>
            </a:r>
            <a:r>
              <a:rPr lang="en-US" b="1" dirty="0"/>
              <a:t>:</a:t>
            </a:r>
            <a:r>
              <a:rPr lang="en-US" dirty="0"/>
              <a:t> The owl</a:t>
            </a:r>
            <a:br>
              <a:rPr lang="en-US" dirty="0"/>
            </a:br>
            <a:r>
              <a:rPr lang="en-US" b="1" u="sng" dirty="0"/>
              <a:t>Roman name</a:t>
            </a:r>
            <a:r>
              <a:rPr lang="en-US" b="1" dirty="0"/>
              <a:t>: </a:t>
            </a:r>
            <a:r>
              <a:rPr lang="en-US" dirty="0"/>
              <a:t>Minerva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250" y="266781"/>
            <a:ext cx="2927350" cy="2288212"/>
          </a:xfrm>
          <a:prstGeom prst="rect">
            <a:avLst/>
          </a:prstGeom>
        </p:spPr>
      </p:pic>
    </p:spTree>
    <p:extLst>
      <p:ext uri="{BB962C8B-B14F-4D97-AF65-F5344CB8AC3E}">
        <p14:creationId xmlns:p14="http://schemas.microsoft.com/office/powerpoint/2010/main" val="1535638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demeter</a:t>
            </a:r>
            <a:endParaRPr lang="en-US" dirty="0"/>
          </a:p>
        </p:txBody>
      </p:sp>
      <p:sp>
        <p:nvSpPr>
          <p:cNvPr id="3" name="Content Placeholder 2"/>
          <p:cNvSpPr>
            <a:spLocks noGrp="1"/>
          </p:cNvSpPr>
          <p:nvPr>
            <p:ph idx="1"/>
          </p:nvPr>
        </p:nvSpPr>
        <p:spPr>
          <a:xfrm>
            <a:off x="482600" y="2550160"/>
            <a:ext cx="10820400" cy="4024125"/>
          </a:xfrm>
        </p:spPr>
        <p:txBody>
          <a:bodyPr>
            <a:normAutofit fontScale="92500" lnSpcReduction="20000"/>
          </a:bodyPr>
          <a:lstStyle/>
          <a:p>
            <a:pPr marL="0" indent="0">
              <a:buNone/>
            </a:pPr>
            <a:r>
              <a:rPr lang="en-US" sz="2600" b="1" dirty="0">
                <a:solidFill>
                  <a:srgbClr val="FF0000"/>
                </a:solidFill>
              </a:rPr>
              <a:t>Goddess of Agriculture (Duh-</a:t>
            </a:r>
            <a:r>
              <a:rPr lang="en-US" sz="2600" b="1" dirty="0" err="1">
                <a:solidFill>
                  <a:srgbClr val="FF0000"/>
                </a:solidFill>
              </a:rPr>
              <a:t>mee</a:t>
            </a:r>
            <a:r>
              <a:rPr lang="en-US" sz="2600" b="1" dirty="0">
                <a:solidFill>
                  <a:srgbClr val="FF0000"/>
                </a:solidFill>
              </a:rPr>
              <a:t>’-</a:t>
            </a:r>
            <a:r>
              <a:rPr lang="en-US" sz="2600" b="1" dirty="0" err="1">
                <a:solidFill>
                  <a:srgbClr val="FF0000"/>
                </a:solidFill>
              </a:rPr>
              <a:t>ter</a:t>
            </a:r>
            <a:r>
              <a:rPr lang="en-US" sz="2600" b="1" dirty="0">
                <a:solidFill>
                  <a:srgbClr val="FF0000"/>
                </a:solidFill>
              </a:rPr>
              <a:t>)</a:t>
            </a:r>
            <a:r>
              <a:rPr lang="en-US" dirty="0"/>
              <a:t/>
            </a:r>
            <a:br>
              <a:rPr lang="en-US" dirty="0"/>
            </a:br>
            <a:r>
              <a:rPr lang="en-US" i="1" dirty="0">
                <a:solidFill>
                  <a:srgbClr val="FFFF00"/>
                </a:solidFill>
              </a:rPr>
              <a:t>Distinguishing Features</a:t>
            </a:r>
            <a:r>
              <a:rPr lang="en-US" i="1" dirty="0"/>
              <a:t>:</a:t>
            </a:r>
            <a:r>
              <a:rPr lang="en-US" dirty="0"/>
              <a:t> The goddess prefers simple dresses of green or gold, though you can often find her in gardening clothes. </a:t>
            </a:r>
            <a:br>
              <a:rPr lang="en-US" dirty="0"/>
            </a:br>
            <a:r>
              <a:rPr lang="en-US" i="1" dirty="0">
                <a:solidFill>
                  <a:srgbClr val="FFFF00"/>
                </a:solidFill>
              </a:rPr>
              <a:t>Now</a:t>
            </a:r>
            <a:r>
              <a:rPr lang="en-US" i="1" dirty="0"/>
              <a:t>:</a:t>
            </a:r>
            <a:r>
              <a:rPr lang="en-US" dirty="0"/>
              <a:t> Demeter divides her time between the upper world, where she oversees the growing season and produces commercials encouraging people to eat more cereal products (part of a balanced breakfast!), and the Underworld, where she visits her daughter Persephone and plays the wicked mother-in-law to Hades, who kidnapped her poor little daughter eons ago. He’s still not good enough for Persephone. She should’ve married the god of doctors!</a:t>
            </a:r>
            <a:br>
              <a:rPr lang="en-US" dirty="0"/>
            </a:br>
            <a:r>
              <a:rPr lang="en-US" i="1" dirty="0">
                <a:solidFill>
                  <a:srgbClr val="FFFF00"/>
                </a:solidFill>
              </a:rPr>
              <a:t>Then</a:t>
            </a:r>
            <a:r>
              <a:rPr lang="en-US" i="1" dirty="0"/>
              <a:t>:</a:t>
            </a:r>
            <a:r>
              <a:rPr lang="en-US" dirty="0"/>
              <a:t> Demeter was one of the quieter goddess. As long as the crops were growing and the farmers were happy, Demeter was content. But don’t underestimate her importance. If you wanted to eat, you had to make sure you kept on Demeter’s good side. When Hades stole her daughter Persephone, Demeter stopped all plants from growing, and people started starving. Hard to make a cheeseburger with no grain for bread and no grass for the cows. </a:t>
            </a:r>
            <a:br>
              <a:rPr lang="en-US" dirty="0"/>
            </a:br>
            <a:r>
              <a:rPr lang="en-US" b="1" u="sng" dirty="0"/>
              <a:t>Symbol</a:t>
            </a:r>
            <a:r>
              <a:rPr lang="en-US" b="1" dirty="0"/>
              <a:t>:</a:t>
            </a:r>
            <a:r>
              <a:rPr lang="en-US" dirty="0"/>
              <a:t> Torch, Corn plant (though popcorn works, too)</a:t>
            </a:r>
            <a:br>
              <a:rPr lang="en-US" dirty="0"/>
            </a:br>
            <a:r>
              <a:rPr lang="en-US" b="1" u="sng" dirty="0"/>
              <a:t>Roman name</a:t>
            </a:r>
            <a:r>
              <a:rPr lang="en-US" b="1" dirty="0"/>
              <a:t>:</a:t>
            </a:r>
            <a:r>
              <a:rPr lang="en-US" dirty="0"/>
              <a:t> Ceres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7757" y="240308"/>
            <a:ext cx="1616643" cy="2430509"/>
          </a:xfrm>
          <a:prstGeom prst="rect">
            <a:avLst/>
          </a:prstGeom>
        </p:spPr>
      </p:pic>
    </p:spTree>
    <p:extLst>
      <p:ext uri="{BB962C8B-B14F-4D97-AF65-F5344CB8AC3E}">
        <p14:creationId xmlns:p14="http://schemas.microsoft.com/office/powerpoint/2010/main" val="1828692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hera</a:t>
            </a:r>
            <a:endParaRPr lang="en-US" dirty="0"/>
          </a:p>
        </p:txBody>
      </p:sp>
      <p:sp>
        <p:nvSpPr>
          <p:cNvPr id="3" name="Content Placeholder 2"/>
          <p:cNvSpPr>
            <a:spLocks noGrp="1"/>
          </p:cNvSpPr>
          <p:nvPr>
            <p:ph idx="1"/>
          </p:nvPr>
        </p:nvSpPr>
        <p:spPr>
          <a:xfrm>
            <a:off x="533400" y="2626360"/>
            <a:ext cx="10820400" cy="4024125"/>
          </a:xfrm>
        </p:spPr>
        <p:txBody>
          <a:bodyPr>
            <a:normAutofit fontScale="92500" lnSpcReduction="20000"/>
          </a:bodyPr>
          <a:lstStyle/>
          <a:p>
            <a:pPr marL="0" indent="0">
              <a:buNone/>
            </a:pPr>
            <a:r>
              <a:rPr lang="en-US" sz="2600" b="1" dirty="0">
                <a:solidFill>
                  <a:srgbClr val="FF0000"/>
                </a:solidFill>
              </a:rPr>
              <a:t>Goddess of Marriage, Mothers and Families (Hair’-ah)</a:t>
            </a:r>
            <a:r>
              <a:rPr lang="en-US" dirty="0">
                <a:solidFill>
                  <a:srgbClr val="FFFF00"/>
                </a:solidFill>
              </a:rPr>
              <a:t/>
            </a:r>
            <a:br>
              <a:rPr lang="en-US" dirty="0">
                <a:solidFill>
                  <a:srgbClr val="FFFF00"/>
                </a:solidFill>
              </a:rPr>
            </a:br>
            <a:r>
              <a:rPr lang="en-US" i="1" dirty="0">
                <a:solidFill>
                  <a:srgbClr val="FFFF00"/>
                </a:solidFill>
              </a:rPr>
              <a:t>Distinguishing Features</a:t>
            </a:r>
            <a:r>
              <a:rPr lang="en-US" i="1" dirty="0"/>
              <a:t>:</a:t>
            </a:r>
            <a:r>
              <a:rPr lang="en-US" dirty="0"/>
              <a:t> Usually prefers classic Greek dresses and a simple silver crown, though she can blend in as needed. She usually appears as a beautiful older woman, and enjoys turning into birds when she needs to hide or spy.</a:t>
            </a:r>
            <a:br>
              <a:rPr lang="en-US" dirty="0"/>
            </a:br>
            <a:r>
              <a:rPr lang="en-US" i="1" dirty="0">
                <a:solidFill>
                  <a:srgbClr val="FFFF00"/>
                </a:solidFill>
              </a:rPr>
              <a:t>Now</a:t>
            </a:r>
            <a:r>
              <a:rPr lang="en-US" i="1" dirty="0"/>
              <a:t>:</a:t>
            </a:r>
            <a:r>
              <a:rPr lang="en-US" dirty="0"/>
              <a:t> She hangs out where family life is strongest: the car pool line at school, weekend soccer games, and birthday parties. That strange woman you saw at Laser Quest, serving pizza and singing Happy Birthday? Yes, that was probably her. As the goddess of family, Hera will be happy to pack your lunch or comb your hair or give you a ride to school, but don’t talk back to her. When Hera is mad, she doesn’t just ground you. She’s likely to smash you into the ground.</a:t>
            </a:r>
            <a:br>
              <a:rPr lang="en-US" dirty="0"/>
            </a:br>
            <a:r>
              <a:rPr lang="en-US" i="1" dirty="0">
                <a:solidFill>
                  <a:srgbClr val="FFFF00"/>
                </a:solidFill>
              </a:rPr>
              <a:t>Then</a:t>
            </a:r>
            <a:r>
              <a:rPr lang="en-US" i="1" dirty="0"/>
              <a:t>: </a:t>
            </a:r>
            <a:r>
              <a:rPr lang="en-US" dirty="0"/>
              <a:t>It’s tough to be the goddess of marriage in a family where everyone cheats on everybody. Hera has no patience with demigods, the children of godly affairs. She was the enemy of Heracles and many others, though she did have a soft spot for mortal heroes, like Jason. If an old woman asks you to carry her piggyback across a river, do it. You might win the favor of a goddess!</a:t>
            </a:r>
            <a:br>
              <a:rPr lang="en-US" dirty="0"/>
            </a:br>
            <a:r>
              <a:rPr lang="en-US" b="1" u="sng" dirty="0"/>
              <a:t>Symbol</a:t>
            </a:r>
            <a:r>
              <a:rPr lang="en-US" b="1" dirty="0"/>
              <a:t>:</a:t>
            </a:r>
            <a:r>
              <a:rPr lang="en-US" dirty="0"/>
              <a:t> pomegranate, cow (the motherly animal – no comments, please!), peacock</a:t>
            </a:r>
            <a:br>
              <a:rPr lang="en-US" dirty="0"/>
            </a:br>
            <a:r>
              <a:rPr lang="en-US" b="1" u="sng" dirty="0"/>
              <a:t>Roman name</a:t>
            </a:r>
            <a:r>
              <a:rPr lang="en-US" b="1" dirty="0"/>
              <a:t>: </a:t>
            </a:r>
            <a:r>
              <a:rPr lang="en-US" dirty="0"/>
              <a:t>Juno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7500" y="224623"/>
            <a:ext cx="1755670" cy="2372527"/>
          </a:xfrm>
          <a:prstGeom prst="rect">
            <a:avLst/>
          </a:prstGeom>
        </p:spPr>
      </p:pic>
    </p:spTree>
    <p:extLst>
      <p:ext uri="{BB962C8B-B14F-4D97-AF65-F5344CB8AC3E}">
        <p14:creationId xmlns:p14="http://schemas.microsoft.com/office/powerpoint/2010/main" val="4144451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Hestia</a:t>
            </a:r>
            <a:endParaRPr lang="en-US" dirty="0"/>
          </a:p>
        </p:txBody>
      </p:sp>
      <p:sp>
        <p:nvSpPr>
          <p:cNvPr id="3" name="Content Placeholder 2"/>
          <p:cNvSpPr>
            <a:spLocks noGrp="1"/>
          </p:cNvSpPr>
          <p:nvPr>
            <p:ph idx="1"/>
          </p:nvPr>
        </p:nvSpPr>
        <p:spPr>
          <a:xfrm>
            <a:off x="584200" y="3629661"/>
            <a:ext cx="10820400" cy="1653540"/>
          </a:xfrm>
        </p:spPr>
        <p:txBody>
          <a:bodyPr/>
          <a:lstStyle/>
          <a:p>
            <a:pPr marL="0" indent="0">
              <a:buNone/>
            </a:pPr>
            <a:r>
              <a:rPr lang="en-US" dirty="0" smtClean="0"/>
              <a:t>Hestia was the goddess of hearth, home, and family. She was the eldest daughter of the Titans Kronos and Rhea. Both Poseidon and Apollo wanted to marry her, but she swore to Zeus that she would never marry. Hestia kept the fire burning in every hearth, providing warmth and security. Her symbol is a living flame and her sacred animals are a donkey and pigs.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900" y="495300"/>
            <a:ext cx="1884569" cy="2945132"/>
          </a:xfrm>
          <a:prstGeom prst="rect">
            <a:avLst/>
          </a:prstGeom>
        </p:spPr>
      </p:pic>
    </p:spTree>
    <p:extLst>
      <p:ext uri="{BB962C8B-B14F-4D97-AF65-F5344CB8AC3E}">
        <p14:creationId xmlns:p14="http://schemas.microsoft.com/office/powerpoint/2010/main" val="701905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gods and goddesses</a:t>
            </a:r>
            <a:endParaRPr lang="en-US" dirty="0"/>
          </a:p>
        </p:txBody>
      </p:sp>
      <p:sp>
        <p:nvSpPr>
          <p:cNvPr id="3" name="Content Placeholder 2"/>
          <p:cNvSpPr>
            <a:spLocks noGrp="1"/>
          </p:cNvSpPr>
          <p:nvPr>
            <p:ph idx="1"/>
          </p:nvPr>
        </p:nvSpPr>
        <p:spPr>
          <a:xfrm>
            <a:off x="520700" y="1410887"/>
            <a:ext cx="10820400" cy="1323340"/>
          </a:xfrm>
        </p:spPr>
        <p:txBody>
          <a:bodyPr>
            <a:normAutofit/>
          </a:bodyPr>
          <a:lstStyle/>
          <a:p>
            <a:pPr marL="0" indent="0">
              <a:buNone/>
            </a:pPr>
            <a:r>
              <a:rPr lang="en-US" sz="3200" b="1" u="sng" dirty="0" smtClean="0">
                <a:solidFill>
                  <a:srgbClr val="FFFF00"/>
                </a:solidFill>
              </a:rPr>
              <a:t>Brain Pop</a:t>
            </a:r>
          </a:p>
          <a:p>
            <a:pPr marL="0" indent="0">
              <a:buNone/>
            </a:pPr>
            <a:r>
              <a:rPr lang="en-US" sz="2000" dirty="0">
                <a:solidFill>
                  <a:srgbClr val="FFFF00"/>
                </a:solidFill>
                <a:hlinkClick r:id="rId2"/>
              </a:rPr>
              <a:t>http://</a:t>
            </a:r>
            <a:r>
              <a:rPr lang="en-US" sz="2000" dirty="0" smtClean="0">
                <a:solidFill>
                  <a:srgbClr val="FFFF00"/>
                </a:solidFill>
                <a:hlinkClick r:id="rId2"/>
              </a:rPr>
              <a:t>www.brainpop.com/socialstudies/worldhistory/greekgods/preview.weml</a:t>
            </a:r>
            <a:r>
              <a:rPr lang="en-US" sz="2000" dirty="0" smtClean="0">
                <a:solidFill>
                  <a:srgbClr val="FFFF00"/>
                </a:solidFill>
              </a:rPr>
              <a:t> </a:t>
            </a:r>
            <a:endParaRPr lang="en-US" sz="2000" dirty="0">
              <a:solidFill>
                <a:srgbClr val="FFFF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599" y="2527300"/>
            <a:ext cx="5222119" cy="3987800"/>
          </a:xfrm>
          <a:prstGeom prst="rect">
            <a:avLst/>
          </a:prstGeom>
        </p:spPr>
      </p:pic>
    </p:spTree>
    <p:extLst>
      <p:ext uri="{BB962C8B-B14F-4D97-AF65-F5344CB8AC3E}">
        <p14:creationId xmlns:p14="http://schemas.microsoft.com/office/powerpoint/2010/main" val="850357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623227"/>
          </a:xfrm>
        </p:spPr>
        <p:txBody>
          <a:bodyPr/>
          <a:lstStyle/>
          <a:p>
            <a:pPr algn="ctr"/>
            <a:r>
              <a:rPr lang="en-US" dirty="0" smtClean="0"/>
              <a:t>Chapter1</a:t>
            </a:r>
            <a:br>
              <a:rPr lang="en-US" dirty="0" smtClean="0"/>
            </a:br>
            <a:r>
              <a:rPr lang="en-US" dirty="0" smtClean="0"/>
              <a:t>affixes</a:t>
            </a:r>
            <a:endParaRPr lang="en-US" dirty="0"/>
          </a:p>
        </p:txBody>
      </p:sp>
      <p:sp>
        <p:nvSpPr>
          <p:cNvPr id="5" name="Content Placeholder 4"/>
          <p:cNvSpPr>
            <a:spLocks noGrp="1"/>
          </p:cNvSpPr>
          <p:nvPr>
            <p:ph idx="1"/>
          </p:nvPr>
        </p:nvSpPr>
        <p:spPr>
          <a:xfrm>
            <a:off x="685800" y="2692400"/>
            <a:ext cx="10820400" cy="3526285"/>
          </a:xfrm>
        </p:spPr>
        <p:txBody>
          <a:bodyPr>
            <a:normAutofit/>
          </a:bodyPr>
          <a:lstStyle/>
          <a:p>
            <a:r>
              <a:rPr lang="en-US" sz="3200" dirty="0" smtClean="0"/>
              <a:t>Complete a discipline from either Percy for pushing Nancy in the fountain or Nancy picking on Grover.</a:t>
            </a:r>
            <a:endParaRPr lang="en-US" sz="3200" dirty="0"/>
          </a:p>
        </p:txBody>
      </p:sp>
    </p:spTree>
    <p:extLst>
      <p:ext uri="{BB962C8B-B14F-4D97-AF65-F5344CB8AC3E}">
        <p14:creationId xmlns:p14="http://schemas.microsoft.com/office/powerpoint/2010/main" val="2682002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912027"/>
          </a:xfrm>
        </p:spPr>
        <p:txBody>
          <a:bodyPr>
            <a:normAutofit fontScale="90000"/>
          </a:bodyPr>
          <a:lstStyle/>
          <a:p>
            <a:pPr algn="ctr"/>
            <a:r>
              <a:rPr lang="en-US" dirty="0" smtClean="0"/>
              <a:t>Chapter 2</a:t>
            </a:r>
            <a:br>
              <a:rPr lang="en-US" dirty="0" smtClean="0"/>
            </a:br>
            <a:r>
              <a:rPr lang="en-US" dirty="0" smtClean="0"/>
              <a:t>Cause and effect</a:t>
            </a:r>
            <a:endParaRPr lang="en-US" dirty="0"/>
          </a:p>
        </p:txBody>
      </p:sp>
      <p:sp>
        <p:nvSpPr>
          <p:cNvPr id="5" name="Content Placeholder 4"/>
          <p:cNvSpPr>
            <a:spLocks noGrp="1"/>
          </p:cNvSpPr>
          <p:nvPr>
            <p:ph idx="1"/>
          </p:nvPr>
        </p:nvSpPr>
        <p:spPr>
          <a:xfrm>
            <a:off x="685800" y="2692400"/>
            <a:ext cx="10820400" cy="3526285"/>
          </a:xfrm>
        </p:spPr>
        <p:txBody>
          <a:bodyPr>
            <a:normAutofit/>
          </a:bodyPr>
          <a:lstStyle/>
          <a:p>
            <a:r>
              <a:rPr lang="en-US" sz="3200" dirty="0" smtClean="0"/>
              <a:t>Complete a graphic organizer or T-chart with pros and cons of boarding school vs. public school.</a:t>
            </a:r>
            <a:endParaRPr lang="en-US" sz="3200" dirty="0"/>
          </a:p>
        </p:txBody>
      </p:sp>
    </p:spTree>
    <p:extLst>
      <p:ext uri="{BB962C8B-B14F-4D97-AF65-F5344CB8AC3E}">
        <p14:creationId xmlns:p14="http://schemas.microsoft.com/office/powerpoint/2010/main" val="2570478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912027"/>
          </a:xfrm>
        </p:spPr>
        <p:txBody>
          <a:bodyPr>
            <a:normAutofit fontScale="90000"/>
          </a:bodyPr>
          <a:lstStyle/>
          <a:p>
            <a:pPr algn="ctr"/>
            <a:r>
              <a:rPr lang="en-US" dirty="0" smtClean="0"/>
              <a:t>Chapter 3</a:t>
            </a:r>
            <a:br>
              <a:rPr lang="en-US" dirty="0" smtClean="0"/>
            </a:br>
            <a:r>
              <a:rPr lang="en-US" dirty="0" smtClean="0"/>
              <a:t>Fact/Opinion</a:t>
            </a:r>
            <a:endParaRPr lang="en-US" dirty="0"/>
          </a:p>
        </p:txBody>
      </p:sp>
      <p:sp>
        <p:nvSpPr>
          <p:cNvPr id="5" name="Content Placeholder 4"/>
          <p:cNvSpPr>
            <a:spLocks noGrp="1"/>
          </p:cNvSpPr>
          <p:nvPr>
            <p:ph idx="1"/>
          </p:nvPr>
        </p:nvSpPr>
        <p:spPr>
          <a:xfrm>
            <a:off x="685800" y="2692400"/>
            <a:ext cx="10820400" cy="3526285"/>
          </a:xfrm>
        </p:spPr>
        <p:txBody>
          <a:bodyPr>
            <a:normAutofit/>
          </a:bodyPr>
          <a:lstStyle/>
          <a:p>
            <a:r>
              <a:rPr lang="en-US" sz="3200" dirty="0" smtClean="0"/>
              <a:t>Create a character collage. (Percy, Grover, Nancy </a:t>
            </a:r>
            <a:r>
              <a:rPr lang="en-US" sz="3200" dirty="0" err="1" smtClean="0"/>
              <a:t>Bobofit</a:t>
            </a:r>
            <a:r>
              <a:rPr lang="en-US" sz="3200" dirty="0" smtClean="0"/>
              <a:t>, Mrs. </a:t>
            </a:r>
            <a:r>
              <a:rPr lang="en-US" sz="3200" dirty="0" err="1" smtClean="0"/>
              <a:t>Dodds</a:t>
            </a:r>
            <a:r>
              <a:rPr lang="en-US" sz="3200" dirty="0" smtClean="0"/>
              <a:t>, Mr. Brunner, Smelly Gabe, and Sally Jackson) Write a quote they said under each picture.</a:t>
            </a:r>
            <a:endParaRPr lang="en-US" sz="3200" dirty="0"/>
          </a:p>
        </p:txBody>
      </p:sp>
    </p:spTree>
    <p:extLst>
      <p:ext uri="{BB962C8B-B14F-4D97-AF65-F5344CB8AC3E}">
        <p14:creationId xmlns:p14="http://schemas.microsoft.com/office/powerpoint/2010/main" val="1736075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912027"/>
          </a:xfrm>
        </p:spPr>
        <p:txBody>
          <a:bodyPr>
            <a:normAutofit fontScale="90000"/>
          </a:bodyPr>
          <a:lstStyle/>
          <a:p>
            <a:pPr algn="ctr"/>
            <a:r>
              <a:rPr lang="en-US" dirty="0" smtClean="0"/>
              <a:t>Chapter 4</a:t>
            </a:r>
            <a:br>
              <a:rPr lang="en-US" dirty="0" smtClean="0"/>
            </a:br>
            <a:endParaRPr lang="en-US" dirty="0"/>
          </a:p>
        </p:txBody>
      </p:sp>
      <p:sp>
        <p:nvSpPr>
          <p:cNvPr id="5" name="Content Placeholder 4"/>
          <p:cNvSpPr>
            <a:spLocks noGrp="1"/>
          </p:cNvSpPr>
          <p:nvPr>
            <p:ph idx="1"/>
          </p:nvPr>
        </p:nvSpPr>
        <p:spPr>
          <a:xfrm>
            <a:off x="685800" y="2692400"/>
            <a:ext cx="10820400" cy="3526285"/>
          </a:xfrm>
        </p:spPr>
        <p:txBody>
          <a:bodyPr>
            <a:normAutofit/>
          </a:bodyPr>
          <a:lstStyle/>
          <a:p>
            <a:r>
              <a:rPr lang="en-US" sz="3200" dirty="0" smtClean="0"/>
              <a:t>Create a sequencing activity by describing main events and listing them in correct order</a:t>
            </a:r>
          </a:p>
          <a:p>
            <a:endParaRPr lang="en-US" sz="3200" dirty="0"/>
          </a:p>
          <a:p>
            <a:pPr marL="0" indent="0">
              <a:buNone/>
            </a:pPr>
            <a:r>
              <a:rPr lang="en-US" sz="3200" dirty="0" smtClean="0"/>
              <a:t>**optional** Write a letter to Gabe (as Percy) explaining how his car got towed.</a:t>
            </a:r>
            <a:endParaRPr lang="en-US" sz="3200" dirty="0"/>
          </a:p>
        </p:txBody>
      </p:sp>
    </p:spTree>
    <p:extLst>
      <p:ext uri="{BB962C8B-B14F-4D97-AF65-F5344CB8AC3E}">
        <p14:creationId xmlns:p14="http://schemas.microsoft.com/office/powerpoint/2010/main" val="61002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zeus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600" b="1" dirty="0">
                <a:solidFill>
                  <a:srgbClr val="FF0000"/>
                </a:solidFill>
              </a:rPr>
              <a:t>God of the Sky  (Zoos)</a:t>
            </a:r>
            <a:r>
              <a:rPr lang="en-US" dirty="0"/>
              <a:t/>
            </a:r>
            <a:br>
              <a:rPr lang="en-US" dirty="0"/>
            </a:br>
            <a:r>
              <a:rPr lang="en-US" i="1" dirty="0">
                <a:solidFill>
                  <a:srgbClr val="FFFF00"/>
                </a:solidFill>
              </a:rPr>
              <a:t>Distinguishing Features</a:t>
            </a:r>
            <a:r>
              <a:rPr lang="en-US" i="1" dirty="0"/>
              <a:t>:</a:t>
            </a:r>
            <a:r>
              <a:rPr lang="en-US" dirty="0"/>
              <a:t> Pinstriped suit, neatly trimmed grey beard, stormy eyes and a very large, dangerous lightning bolt.</a:t>
            </a:r>
            <a:br>
              <a:rPr lang="en-US" dirty="0"/>
            </a:br>
            <a:r>
              <a:rPr lang="en-US" i="1" dirty="0">
                <a:solidFill>
                  <a:srgbClr val="FFFF00"/>
                </a:solidFill>
              </a:rPr>
              <a:t>Now</a:t>
            </a:r>
            <a:r>
              <a:rPr lang="en-US" i="1" dirty="0"/>
              <a:t>:</a:t>
            </a:r>
            <a:r>
              <a:rPr lang="en-US" dirty="0"/>
              <a:t> On stormy days, he can be found brooding in his throne room in Mount Olympus, over the Empire State Building in New York. Sometimes he travels the world in disguise, so be nice to everyone! You never know when the next person you meet might be packing the master bolt.</a:t>
            </a:r>
            <a:br>
              <a:rPr lang="en-US" dirty="0"/>
            </a:br>
            <a:r>
              <a:rPr lang="en-US" i="1" dirty="0">
                <a:solidFill>
                  <a:srgbClr val="FFFF00"/>
                </a:solidFill>
              </a:rPr>
              <a:t>Then</a:t>
            </a:r>
            <a:r>
              <a:rPr lang="en-US" i="1" dirty="0"/>
              <a:t>:</a:t>
            </a:r>
            <a:r>
              <a:rPr lang="en-US" dirty="0"/>
              <a:t> In the old days, Zeus ruled over his unruly family of Olympians while they bickered and fought and got jealous of each other. Not much different than today, really. Zeus always had an eye for beautiful women, which often got him in trouble with his wife, Hera. A less-than-stellar father figure, Zeus once tossed Hera’s son Hephaestus off the top of Mount Olympus because the baby was too ugly.</a:t>
            </a:r>
            <a:br>
              <a:rPr lang="en-US" dirty="0"/>
            </a:br>
            <a:r>
              <a:rPr lang="en-US" b="1" u="sng" dirty="0"/>
              <a:t>Symbol</a:t>
            </a:r>
            <a:r>
              <a:rPr lang="en-US" b="1" dirty="0"/>
              <a:t>: </a:t>
            </a:r>
            <a:r>
              <a:rPr lang="en-US" dirty="0"/>
              <a:t>Eagle</a:t>
            </a:r>
            <a:br>
              <a:rPr lang="en-US" dirty="0"/>
            </a:br>
            <a:r>
              <a:rPr lang="en-US" b="1" u="sng" dirty="0"/>
              <a:t>Roman name</a:t>
            </a:r>
            <a:r>
              <a:rPr lang="en-US" b="1" dirty="0"/>
              <a:t>:</a:t>
            </a:r>
            <a:r>
              <a:rPr lang="en-US" dirty="0"/>
              <a:t> Jupiter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900" y="399575"/>
            <a:ext cx="2395538" cy="1794985"/>
          </a:xfrm>
          <a:prstGeom prst="rect">
            <a:avLst/>
          </a:prstGeom>
        </p:spPr>
      </p:pic>
    </p:spTree>
    <p:extLst>
      <p:ext uri="{BB962C8B-B14F-4D97-AF65-F5344CB8AC3E}">
        <p14:creationId xmlns:p14="http://schemas.microsoft.com/office/powerpoint/2010/main" val="4223055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912027"/>
          </a:xfrm>
        </p:spPr>
        <p:txBody>
          <a:bodyPr/>
          <a:lstStyle/>
          <a:p>
            <a:pPr algn="ctr"/>
            <a:r>
              <a:rPr lang="en-US" dirty="0" smtClean="0"/>
              <a:t>Chapter 5</a:t>
            </a:r>
            <a:endParaRPr lang="en-US" dirty="0"/>
          </a:p>
        </p:txBody>
      </p:sp>
      <p:sp>
        <p:nvSpPr>
          <p:cNvPr id="5" name="Content Placeholder 4"/>
          <p:cNvSpPr>
            <a:spLocks noGrp="1"/>
          </p:cNvSpPr>
          <p:nvPr>
            <p:ph idx="1"/>
          </p:nvPr>
        </p:nvSpPr>
        <p:spPr>
          <a:xfrm>
            <a:off x="685800" y="1676400"/>
            <a:ext cx="10820400" cy="3526285"/>
          </a:xfrm>
        </p:spPr>
        <p:txBody>
          <a:bodyPr>
            <a:normAutofit/>
          </a:bodyPr>
          <a:lstStyle/>
          <a:p>
            <a:r>
              <a:rPr lang="en-US" sz="3200" dirty="0" smtClean="0"/>
              <a:t>Summarize the </a:t>
            </a:r>
            <a:r>
              <a:rPr lang="en-US" sz="3200" dirty="0" smtClean="0"/>
              <a:t>chapter.</a:t>
            </a:r>
          </a:p>
          <a:p>
            <a:endParaRPr lang="en-US" sz="3200" dirty="0"/>
          </a:p>
          <a:p>
            <a:r>
              <a:rPr lang="en-US" sz="3200" dirty="0" smtClean="0"/>
              <a:t>Beginning, middle, end</a:t>
            </a:r>
            <a:endParaRPr lang="en-US" sz="3200" dirty="0"/>
          </a:p>
        </p:txBody>
      </p:sp>
    </p:spTree>
    <p:extLst>
      <p:ext uri="{BB962C8B-B14F-4D97-AF65-F5344CB8AC3E}">
        <p14:creationId xmlns:p14="http://schemas.microsoft.com/office/powerpoint/2010/main" val="456251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912027"/>
          </a:xfrm>
        </p:spPr>
        <p:txBody>
          <a:bodyPr/>
          <a:lstStyle/>
          <a:p>
            <a:pPr algn="ctr"/>
            <a:r>
              <a:rPr lang="en-US" dirty="0" smtClean="0"/>
              <a:t>Chapter 6</a:t>
            </a:r>
            <a:endParaRPr lang="en-US" dirty="0"/>
          </a:p>
        </p:txBody>
      </p:sp>
      <p:sp>
        <p:nvSpPr>
          <p:cNvPr id="5" name="Content Placeholder 4"/>
          <p:cNvSpPr>
            <a:spLocks noGrp="1"/>
          </p:cNvSpPr>
          <p:nvPr>
            <p:ph idx="1"/>
          </p:nvPr>
        </p:nvSpPr>
        <p:spPr>
          <a:xfrm>
            <a:off x="685800" y="2692400"/>
            <a:ext cx="10820400" cy="3526285"/>
          </a:xfrm>
        </p:spPr>
        <p:txBody>
          <a:bodyPr>
            <a:normAutofit/>
          </a:bodyPr>
          <a:lstStyle/>
          <a:p>
            <a:pPr marL="0" indent="0">
              <a:buNone/>
            </a:pPr>
            <a:r>
              <a:rPr lang="en-US" sz="3200" dirty="0" smtClean="0"/>
              <a:t>**Choices**</a:t>
            </a:r>
          </a:p>
          <a:p>
            <a:pPr marL="0" indent="0">
              <a:buNone/>
            </a:pPr>
            <a:endParaRPr lang="en-US" sz="3200" dirty="0" smtClean="0"/>
          </a:p>
          <a:p>
            <a:r>
              <a:rPr lang="en-US" sz="3200" dirty="0" smtClean="0"/>
              <a:t>Draw the camp-detailed in KIDSPIRATION</a:t>
            </a:r>
          </a:p>
          <a:p>
            <a:r>
              <a:rPr lang="en-US" sz="3200" dirty="0" smtClean="0"/>
              <a:t>Complete the 12 Olympian Gods Graphic Organizer</a:t>
            </a:r>
          </a:p>
          <a:p>
            <a:r>
              <a:rPr lang="en-US" sz="3200" dirty="0" smtClean="0"/>
              <a:t>Respond to: If you could visit a God which one would it be and why?</a:t>
            </a:r>
            <a:endParaRPr lang="en-US" sz="3200" dirty="0"/>
          </a:p>
        </p:txBody>
      </p:sp>
    </p:spTree>
    <p:extLst>
      <p:ext uri="{BB962C8B-B14F-4D97-AF65-F5344CB8AC3E}">
        <p14:creationId xmlns:p14="http://schemas.microsoft.com/office/powerpoint/2010/main" val="315899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912027"/>
          </a:xfrm>
        </p:spPr>
        <p:txBody>
          <a:bodyPr>
            <a:normAutofit fontScale="90000"/>
          </a:bodyPr>
          <a:lstStyle/>
          <a:p>
            <a:pPr algn="ctr"/>
            <a:r>
              <a:rPr lang="en-US" dirty="0" smtClean="0"/>
              <a:t>Chapter 7</a:t>
            </a:r>
            <a:br>
              <a:rPr lang="en-US" dirty="0" smtClean="0"/>
            </a:br>
            <a:r>
              <a:rPr lang="en-US" dirty="0" smtClean="0"/>
              <a:t>Inferring</a:t>
            </a:r>
            <a:endParaRPr lang="en-US" dirty="0"/>
          </a:p>
        </p:txBody>
      </p:sp>
      <p:sp>
        <p:nvSpPr>
          <p:cNvPr id="5" name="Content Placeholder 4"/>
          <p:cNvSpPr>
            <a:spLocks noGrp="1"/>
          </p:cNvSpPr>
          <p:nvPr>
            <p:ph idx="1"/>
          </p:nvPr>
        </p:nvSpPr>
        <p:spPr>
          <a:xfrm>
            <a:off x="685800" y="2692400"/>
            <a:ext cx="10820400" cy="3526285"/>
          </a:xfrm>
        </p:spPr>
        <p:txBody>
          <a:bodyPr>
            <a:normAutofit/>
          </a:bodyPr>
          <a:lstStyle/>
          <a:p>
            <a:r>
              <a:rPr lang="en-US" sz="3200" dirty="0" smtClean="0"/>
              <a:t>Plat Tournament Day</a:t>
            </a:r>
            <a:endParaRPr lang="en-US" sz="3200" dirty="0"/>
          </a:p>
        </p:txBody>
      </p:sp>
    </p:spTree>
    <p:extLst>
      <p:ext uri="{BB962C8B-B14F-4D97-AF65-F5344CB8AC3E}">
        <p14:creationId xmlns:p14="http://schemas.microsoft.com/office/powerpoint/2010/main" val="1810668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912027"/>
          </a:xfrm>
        </p:spPr>
        <p:txBody>
          <a:bodyPr/>
          <a:lstStyle/>
          <a:p>
            <a:pPr algn="ctr"/>
            <a:r>
              <a:rPr lang="en-US" dirty="0" smtClean="0"/>
              <a:t>Chapter 8</a:t>
            </a:r>
            <a:endParaRPr lang="en-US" dirty="0"/>
          </a:p>
        </p:txBody>
      </p:sp>
      <p:sp>
        <p:nvSpPr>
          <p:cNvPr id="5" name="Content Placeholder 4"/>
          <p:cNvSpPr>
            <a:spLocks noGrp="1"/>
          </p:cNvSpPr>
          <p:nvPr>
            <p:ph idx="1"/>
          </p:nvPr>
        </p:nvSpPr>
        <p:spPr>
          <a:xfrm>
            <a:off x="685800" y="2692400"/>
            <a:ext cx="10820400" cy="3526285"/>
          </a:xfrm>
        </p:spPr>
        <p:txBody>
          <a:bodyPr>
            <a:normAutofit/>
          </a:bodyPr>
          <a:lstStyle/>
          <a:p>
            <a:pPr marL="0" indent="0">
              <a:buNone/>
            </a:pPr>
            <a:r>
              <a:rPr lang="en-US" sz="3200" dirty="0" smtClean="0"/>
              <a:t>Cause and effect</a:t>
            </a:r>
            <a:endParaRPr lang="en-US" sz="3200" dirty="0"/>
          </a:p>
        </p:txBody>
      </p:sp>
    </p:spTree>
    <p:extLst>
      <p:ext uri="{BB962C8B-B14F-4D97-AF65-F5344CB8AC3E}">
        <p14:creationId xmlns:p14="http://schemas.microsoft.com/office/powerpoint/2010/main" val="1910173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912027"/>
          </a:xfrm>
        </p:spPr>
        <p:txBody>
          <a:bodyPr/>
          <a:lstStyle/>
          <a:p>
            <a:pPr algn="ctr"/>
            <a:r>
              <a:rPr lang="en-US" dirty="0" smtClean="0"/>
              <a:t>Chapter 9</a:t>
            </a:r>
            <a:endParaRPr lang="en-US" dirty="0"/>
          </a:p>
        </p:txBody>
      </p:sp>
      <p:sp>
        <p:nvSpPr>
          <p:cNvPr id="5" name="Content Placeholder 4"/>
          <p:cNvSpPr>
            <a:spLocks noGrp="1"/>
          </p:cNvSpPr>
          <p:nvPr>
            <p:ph idx="1"/>
          </p:nvPr>
        </p:nvSpPr>
        <p:spPr>
          <a:xfrm>
            <a:off x="685800" y="2692400"/>
            <a:ext cx="10820400" cy="3526285"/>
          </a:xfrm>
        </p:spPr>
        <p:txBody>
          <a:bodyPr>
            <a:normAutofit/>
          </a:bodyPr>
          <a:lstStyle/>
          <a:p>
            <a:r>
              <a:rPr lang="en-US" sz="3200" dirty="0" smtClean="0"/>
              <a:t>Ask the Oracle a Question about the future</a:t>
            </a:r>
          </a:p>
          <a:p>
            <a:endParaRPr lang="en-US" sz="3200" dirty="0"/>
          </a:p>
          <a:p>
            <a:endParaRPr lang="en-US" sz="3200" dirty="0" smtClean="0"/>
          </a:p>
          <a:p>
            <a:endParaRPr lang="en-US" sz="3200" dirty="0"/>
          </a:p>
          <a:p>
            <a:pPr marL="0" indent="0">
              <a:buNone/>
            </a:pPr>
            <a:r>
              <a:rPr lang="en-US" sz="3200" dirty="0" smtClean="0"/>
              <a:t>**optional** watch this video </a:t>
            </a:r>
            <a:r>
              <a:rPr lang="en-US" sz="3200" dirty="0" smtClean="0">
                <a:hlinkClick r:id="rId2"/>
              </a:rPr>
              <a:t>http://abc.net.au/arts/winegsandals/oracle</a:t>
            </a:r>
            <a:endParaRPr lang="en-US" sz="3200" dirty="0"/>
          </a:p>
        </p:txBody>
      </p:sp>
    </p:spTree>
    <p:extLst>
      <p:ext uri="{BB962C8B-B14F-4D97-AF65-F5344CB8AC3E}">
        <p14:creationId xmlns:p14="http://schemas.microsoft.com/office/powerpoint/2010/main" val="303503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912027"/>
          </a:xfrm>
        </p:spPr>
        <p:txBody>
          <a:bodyPr>
            <a:normAutofit fontScale="90000"/>
          </a:bodyPr>
          <a:lstStyle/>
          <a:p>
            <a:pPr algn="ctr"/>
            <a:r>
              <a:rPr lang="en-US" dirty="0" smtClean="0"/>
              <a:t>Chapter 10 </a:t>
            </a:r>
            <a:br>
              <a:rPr lang="en-US" dirty="0" smtClean="0"/>
            </a:br>
            <a:r>
              <a:rPr lang="en-US" dirty="0" smtClean="0"/>
              <a:t>Multiple meanings</a:t>
            </a:r>
            <a:endParaRPr lang="en-US" dirty="0"/>
          </a:p>
        </p:txBody>
      </p:sp>
      <p:sp>
        <p:nvSpPr>
          <p:cNvPr id="5" name="Content Placeholder 4"/>
          <p:cNvSpPr>
            <a:spLocks noGrp="1"/>
          </p:cNvSpPr>
          <p:nvPr>
            <p:ph idx="1"/>
          </p:nvPr>
        </p:nvSpPr>
        <p:spPr>
          <a:xfrm>
            <a:off x="685800" y="2692400"/>
            <a:ext cx="10820400" cy="3526285"/>
          </a:xfrm>
        </p:spPr>
        <p:txBody>
          <a:bodyPr>
            <a:normAutofit/>
          </a:bodyPr>
          <a:lstStyle/>
          <a:p>
            <a:r>
              <a:rPr lang="en-US" sz="3200" dirty="0" smtClean="0"/>
              <a:t>Complete a graphic organizer</a:t>
            </a:r>
          </a:p>
          <a:p>
            <a:endParaRPr lang="en-US" sz="3200" dirty="0"/>
          </a:p>
          <a:p>
            <a:pPr marL="0" indent="0">
              <a:buNone/>
            </a:pPr>
            <a:endParaRPr lang="en-US" sz="3200" dirty="0" smtClean="0"/>
          </a:p>
          <a:p>
            <a:pPr marL="0" indent="0">
              <a:buNone/>
            </a:pPr>
            <a:endParaRPr lang="en-US" sz="3200" dirty="0"/>
          </a:p>
          <a:p>
            <a:pPr marL="0" indent="0">
              <a:buNone/>
            </a:pPr>
            <a:r>
              <a:rPr lang="en-US" sz="3200" dirty="0" smtClean="0"/>
              <a:t>**optional** describe what </a:t>
            </a:r>
            <a:r>
              <a:rPr lang="en-US" sz="3200" dirty="0"/>
              <a:t>F</a:t>
            </a:r>
            <a:r>
              <a:rPr lang="en-US" sz="3200" dirty="0" smtClean="0"/>
              <a:t>ury would look like</a:t>
            </a:r>
            <a:endParaRPr lang="en-US" sz="3200" dirty="0"/>
          </a:p>
        </p:txBody>
      </p:sp>
    </p:spTree>
    <p:extLst>
      <p:ext uri="{BB962C8B-B14F-4D97-AF65-F5344CB8AC3E}">
        <p14:creationId xmlns:p14="http://schemas.microsoft.com/office/powerpoint/2010/main" val="783737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912027"/>
          </a:xfrm>
        </p:spPr>
        <p:txBody>
          <a:bodyPr>
            <a:normAutofit fontScale="90000"/>
          </a:bodyPr>
          <a:lstStyle/>
          <a:p>
            <a:pPr algn="ctr"/>
            <a:r>
              <a:rPr lang="en-US" dirty="0" smtClean="0"/>
              <a:t>Chapter 11</a:t>
            </a:r>
            <a:br>
              <a:rPr lang="en-US" dirty="0" smtClean="0"/>
            </a:br>
            <a:r>
              <a:rPr lang="en-US" dirty="0" smtClean="0"/>
              <a:t>Cloze activity</a:t>
            </a:r>
            <a:endParaRPr lang="en-US" dirty="0"/>
          </a:p>
        </p:txBody>
      </p:sp>
      <p:sp>
        <p:nvSpPr>
          <p:cNvPr id="5" name="Content Placeholder 4"/>
          <p:cNvSpPr>
            <a:spLocks noGrp="1"/>
          </p:cNvSpPr>
          <p:nvPr>
            <p:ph idx="1"/>
          </p:nvPr>
        </p:nvSpPr>
        <p:spPr>
          <a:xfrm>
            <a:off x="685800" y="2692400"/>
            <a:ext cx="10820400" cy="3526285"/>
          </a:xfrm>
        </p:spPr>
        <p:txBody>
          <a:bodyPr>
            <a:normAutofit/>
          </a:bodyPr>
          <a:lstStyle/>
          <a:p>
            <a:r>
              <a:rPr lang="en-US" sz="3200" dirty="0" smtClean="0"/>
              <a:t>Complete “Multiple meanings too”</a:t>
            </a:r>
          </a:p>
          <a:p>
            <a:r>
              <a:rPr lang="en-US" sz="3200" dirty="0" smtClean="0"/>
              <a:t>Write an obituary for Medusa. Include facts about her life and death, where people can send flowers, and view body?</a:t>
            </a:r>
          </a:p>
          <a:p>
            <a:endParaRPr lang="en-US" sz="3200" dirty="0"/>
          </a:p>
        </p:txBody>
      </p:sp>
    </p:spTree>
    <p:extLst>
      <p:ext uri="{BB962C8B-B14F-4D97-AF65-F5344CB8AC3E}">
        <p14:creationId xmlns:p14="http://schemas.microsoft.com/office/powerpoint/2010/main" val="2917465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912027"/>
          </a:xfrm>
        </p:spPr>
        <p:txBody>
          <a:bodyPr/>
          <a:lstStyle/>
          <a:p>
            <a:pPr algn="ctr"/>
            <a:r>
              <a:rPr lang="en-US" dirty="0" smtClean="0"/>
              <a:t>Chapter 12</a:t>
            </a:r>
            <a:endParaRPr lang="en-US" dirty="0"/>
          </a:p>
        </p:txBody>
      </p:sp>
      <p:sp>
        <p:nvSpPr>
          <p:cNvPr id="5" name="Content Placeholder 4"/>
          <p:cNvSpPr>
            <a:spLocks noGrp="1"/>
          </p:cNvSpPr>
          <p:nvPr>
            <p:ph idx="1"/>
          </p:nvPr>
        </p:nvSpPr>
        <p:spPr>
          <a:xfrm>
            <a:off x="685800" y="2692400"/>
            <a:ext cx="10820400" cy="3526285"/>
          </a:xfrm>
        </p:spPr>
        <p:txBody>
          <a:bodyPr>
            <a:normAutofit/>
          </a:bodyPr>
          <a:lstStyle/>
          <a:p>
            <a:r>
              <a:rPr lang="en-US" sz="3200" dirty="0" smtClean="0"/>
              <a:t>Create your own Tournament Day questions (like chapter 7)</a:t>
            </a:r>
          </a:p>
          <a:p>
            <a:endParaRPr lang="en-US" sz="3200" dirty="0"/>
          </a:p>
          <a:p>
            <a:r>
              <a:rPr lang="en-US" sz="3200" dirty="0" smtClean="0"/>
              <a:t>Even though cell phones are dangerous, type out a text message to Chiron. It must be 150 characters or less.</a:t>
            </a:r>
            <a:endParaRPr lang="en-US" sz="3200" dirty="0"/>
          </a:p>
        </p:txBody>
      </p:sp>
    </p:spTree>
    <p:extLst>
      <p:ext uri="{BB962C8B-B14F-4D97-AF65-F5344CB8AC3E}">
        <p14:creationId xmlns:p14="http://schemas.microsoft.com/office/powerpoint/2010/main" val="1053953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912027"/>
          </a:xfrm>
        </p:spPr>
        <p:txBody>
          <a:bodyPr/>
          <a:lstStyle/>
          <a:p>
            <a:pPr algn="ctr"/>
            <a:r>
              <a:rPr lang="en-US" dirty="0" smtClean="0"/>
              <a:t>Chapter 13</a:t>
            </a:r>
            <a:endParaRPr lang="en-US" dirty="0"/>
          </a:p>
        </p:txBody>
      </p:sp>
      <p:sp>
        <p:nvSpPr>
          <p:cNvPr id="5" name="Content Placeholder 4"/>
          <p:cNvSpPr>
            <a:spLocks noGrp="1"/>
          </p:cNvSpPr>
          <p:nvPr>
            <p:ph idx="1"/>
          </p:nvPr>
        </p:nvSpPr>
        <p:spPr>
          <a:xfrm>
            <a:off x="685800" y="2692400"/>
            <a:ext cx="10820400" cy="3526285"/>
          </a:xfrm>
        </p:spPr>
        <p:txBody>
          <a:bodyPr>
            <a:normAutofit/>
          </a:bodyPr>
          <a:lstStyle/>
          <a:p>
            <a:r>
              <a:rPr lang="en-US" sz="3200" dirty="0" smtClean="0"/>
              <a:t>Complete the Word search</a:t>
            </a:r>
            <a:endParaRPr lang="en-US" sz="3200" dirty="0"/>
          </a:p>
        </p:txBody>
      </p:sp>
    </p:spTree>
    <p:extLst>
      <p:ext uri="{BB962C8B-B14F-4D97-AF65-F5344CB8AC3E}">
        <p14:creationId xmlns:p14="http://schemas.microsoft.com/office/powerpoint/2010/main" val="13409944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912027"/>
          </a:xfrm>
        </p:spPr>
        <p:txBody>
          <a:bodyPr>
            <a:normAutofit fontScale="90000"/>
          </a:bodyPr>
          <a:lstStyle/>
          <a:p>
            <a:pPr algn="ctr"/>
            <a:r>
              <a:rPr lang="en-US" dirty="0" smtClean="0"/>
              <a:t>Chapter 15</a:t>
            </a:r>
            <a:br>
              <a:rPr lang="en-US" dirty="0" smtClean="0"/>
            </a:br>
            <a:r>
              <a:rPr lang="en-US" dirty="0" smtClean="0"/>
              <a:t>Quotations</a:t>
            </a:r>
            <a:endParaRPr lang="en-US" dirty="0"/>
          </a:p>
        </p:txBody>
      </p:sp>
      <p:sp>
        <p:nvSpPr>
          <p:cNvPr id="5" name="Content Placeholder 4"/>
          <p:cNvSpPr>
            <a:spLocks noGrp="1"/>
          </p:cNvSpPr>
          <p:nvPr>
            <p:ph idx="1"/>
          </p:nvPr>
        </p:nvSpPr>
        <p:spPr>
          <a:xfrm>
            <a:off x="685800" y="2692400"/>
            <a:ext cx="10820400" cy="3526285"/>
          </a:xfrm>
        </p:spPr>
        <p:txBody>
          <a:bodyPr>
            <a:normAutofit/>
          </a:bodyPr>
          <a:lstStyle/>
          <a:p>
            <a:r>
              <a:rPr lang="en-US" sz="3600" dirty="0" smtClean="0"/>
              <a:t>Create Lightning Thief trading cards</a:t>
            </a:r>
            <a:endParaRPr lang="en-US" sz="3600" dirty="0"/>
          </a:p>
        </p:txBody>
      </p:sp>
    </p:spTree>
    <p:extLst>
      <p:ext uri="{BB962C8B-B14F-4D97-AF65-F5344CB8AC3E}">
        <p14:creationId xmlns:p14="http://schemas.microsoft.com/office/powerpoint/2010/main" val="3271320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poseidon</a:t>
            </a:r>
            <a:endParaRPr lang="en-US" dirty="0"/>
          </a:p>
        </p:txBody>
      </p:sp>
      <p:sp>
        <p:nvSpPr>
          <p:cNvPr id="3" name="Content Placeholder 2"/>
          <p:cNvSpPr>
            <a:spLocks noGrp="1"/>
          </p:cNvSpPr>
          <p:nvPr>
            <p:ph idx="1"/>
          </p:nvPr>
        </p:nvSpPr>
        <p:spPr/>
        <p:txBody>
          <a:bodyPr/>
          <a:lstStyle/>
          <a:p>
            <a:pPr marL="0" indent="0">
              <a:buNone/>
            </a:pPr>
            <a:r>
              <a:rPr lang="en-US" b="1" dirty="0">
                <a:solidFill>
                  <a:srgbClr val="FF0000"/>
                </a:solidFill>
              </a:rPr>
              <a:t>God of the Sea (Po-sigh’-dun)</a:t>
            </a:r>
            <a:r>
              <a:rPr lang="en-US" dirty="0"/>
              <a:t/>
            </a:r>
            <a:br>
              <a:rPr lang="en-US" dirty="0"/>
            </a:br>
            <a:r>
              <a:rPr lang="en-US" i="1" dirty="0">
                <a:solidFill>
                  <a:srgbClr val="FFFF00"/>
                </a:solidFill>
              </a:rPr>
              <a:t>Distinguishing Features</a:t>
            </a:r>
            <a:r>
              <a:rPr lang="en-US" i="1" dirty="0"/>
              <a:t>:</a:t>
            </a:r>
            <a:r>
              <a:rPr lang="en-US" dirty="0"/>
              <a:t> Hawaiian shirt, shorts, flip flops, and a three-pointed trident.</a:t>
            </a:r>
            <a:br>
              <a:rPr lang="en-US" dirty="0"/>
            </a:br>
            <a:r>
              <a:rPr lang="en-US" i="1" dirty="0">
                <a:solidFill>
                  <a:srgbClr val="FFFF00"/>
                </a:solidFill>
              </a:rPr>
              <a:t>Now</a:t>
            </a:r>
            <a:r>
              <a:rPr lang="en-US" i="1" dirty="0"/>
              <a:t>:</a:t>
            </a:r>
            <a:r>
              <a:rPr lang="en-US" dirty="0"/>
              <a:t> Poseidon walks the beaches of Florida, occasionally stopping to chat with fishermen or take pictures for tourists. If he’s in a bad mood, he stirs up a hurricane.</a:t>
            </a:r>
            <a:br>
              <a:rPr lang="en-US" dirty="0"/>
            </a:br>
            <a:r>
              <a:rPr lang="en-US" i="1" dirty="0">
                <a:solidFill>
                  <a:srgbClr val="FFFF00"/>
                </a:solidFill>
              </a:rPr>
              <a:t>Then</a:t>
            </a:r>
            <a:r>
              <a:rPr lang="en-US" i="1" dirty="0"/>
              <a:t>:</a:t>
            </a:r>
            <a:r>
              <a:rPr lang="en-US" dirty="0"/>
              <a:t> Poseidon was always a moody guy. On his good days, he did cool stuff like create horses out of sea foam. On his bad days, he caused minor problems like destroying cities with earthquakes or sinking entire fleets of ships. But hey, a god has the right to throw a temper tantrum, doesn’t he?</a:t>
            </a:r>
            <a:br>
              <a:rPr lang="en-US" dirty="0"/>
            </a:br>
            <a:r>
              <a:rPr lang="en-US" b="1" u="sng" dirty="0"/>
              <a:t>Symbol</a:t>
            </a:r>
            <a:r>
              <a:rPr lang="en-US" b="1" dirty="0"/>
              <a:t>: </a:t>
            </a:r>
            <a:r>
              <a:rPr lang="en-US" dirty="0"/>
              <a:t>Three-pointed trident</a:t>
            </a:r>
            <a:br>
              <a:rPr lang="en-US" dirty="0"/>
            </a:br>
            <a:r>
              <a:rPr lang="en-US" b="1" u="sng" dirty="0"/>
              <a:t>Roman name</a:t>
            </a:r>
            <a:r>
              <a:rPr lang="en-US" b="1" dirty="0"/>
              <a:t>: </a:t>
            </a:r>
            <a:r>
              <a:rPr lang="en-US" dirty="0"/>
              <a:t>Neptune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1200" y="312551"/>
            <a:ext cx="1282700" cy="2036378"/>
          </a:xfrm>
          <a:prstGeom prst="rect">
            <a:avLst/>
          </a:prstGeom>
        </p:spPr>
      </p:pic>
    </p:spTree>
    <p:extLst>
      <p:ext uri="{BB962C8B-B14F-4D97-AF65-F5344CB8AC3E}">
        <p14:creationId xmlns:p14="http://schemas.microsoft.com/office/powerpoint/2010/main" val="4226142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912027"/>
          </a:xfrm>
        </p:spPr>
        <p:txBody>
          <a:bodyPr>
            <a:normAutofit fontScale="90000"/>
          </a:bodyPr>
          <a:lstStyle/>
          <a:p>
            <a:pPr algn="ctr"/>
            <a:r>
              <a:rPr lang="en-US" dirty="0" smtClean="0"/>
              <a:t>Chapter 16</a:t>
            </a:r>
            <a:br>
              <a:rPr lang="en-US" dirty="0" smtClean="0"/>
            </a:br>
            <a:r>
              <a:rPr lang="en-US" dirty="0" err="1" smtClean="0"/>
              <a:t>squencing</a:t>
            </a:r>
            <a:endParaRPr lang="en-US" dirty="0"/>
          </a:p>
        </p:txBody>
      </p:sp>
      <p:sp>
        <p:nvSpPr>
          <p:cNvPr id="5" name="Content Placeholder 4"/>
          <p:cNvSpPr>
            <a:spLocks noGrp="1"/>
          </p:cNvSpPr>
          <p:nvPr>
            <p:ph idx="1"/>
          </p:nvPr>
        </p:nvSpPr>
        <p:spPr>
          <a:xfrm>
            <a:off x="685800" y="2692400"/>
            <a:ext cx="10820400" cy="3526285"/>
          </a:xfrm>
        </p:spPr>
        <p:txBody>
          <a:bodyPr>
            <a:normAutofit/>
          </a:bodyPr>
          <a:lstStyle/>
          <a:p>
            <a:r>
              <a:rPr lang="en-US" sz="3200" dirty="0" smtClean="0"/>
              <a:t>Take a virtual field trip to Las Vegas</a:t>
            </a:r>
          </a:p>
          <a:p>
            <a:endParaRPr lang="en-US" sz="3200" dirty="0"/>
          </a:p>
          <a:p>
            <a:r>
              <a:rPr lang="en-US" sz="3200" dirty="0" smtClean="0">
                <a:hlinkClick r:id="rId2"/>
              </a:rPr>
              <a:t>http://www.lasvegaskids.net</a:t>
            </a:r>
            <a:endParaRPr lang="en-US" sz="3200" dirty="0"/>
          </a:p>
        </p:txBody>
      </p:sp>
    </p:spTree>
    <p:extLst>
      <p:ext uri="{BB962C8B-B14F-4D97-AF65-F5344CB8AC3E}">
        <p14:creationId xmlns:p14="http://schemas.microsoft.com/office/powerpoint/2010/main" val="2206005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912027"/>
          </a:xfrm>
        </p:spPr>
        <p:txBody>
          <a:bodyPr/>
          <a:lstStyle/>
          <a:p>
            <a:pPr algn="ctr"/>
            <a:r>
              <a:rPr lang="en-US" dirty="0" smtClean="0"/>
              <a:t>Chapter 17</a:t>
            </a:r>
            <a:endParaRPr lang="en-US" dirty="0"/>
          </a:p>
        </p:txBody>
      </p:sp>
      <p:sp>
        <p:nvSpPr>
          <p:cNvPr id="5" name="Content Placeholder 4"/>
          <p:cNvSpPr>
            <a:spLocks noGrp="1"/>
          </p:cNvSpPr>
          <p:nvPr>
            <p:ph idx="1"/>
          </p:nvPr>
        </p:nvSpPr>
        <p:spPr>
          <a:xfrm>
            <a:off x="685800" y="2692400"/>
            <a:ext cx="10820400" cy="3526285"/>
          </a:xfrm>
        </p:spPr>
        <p:txBody>
          <a:bodyPr>
            <a:normAutofit/>
          </a:bodyPr>
          <a:lstStyle/>
          <a:p>
            <a:r>
              <a:rPr lang="en-US" sz="3200" dirty="0" smtClean="0"/>
              <a:t>Create an AD for </a:t>
            </a:r>
            <a:r>
              <a:rPr lang="en-US" sz="3200" dirty="0" err="1" smtClean="0"/>
              <a:t>Crusty’s</a:t>
            </a:r>
            <a:r>
              <a:rPr lang="en-US" sz="3200" dirty="0" smtClean="0"/>
              <a:t> Waterbed Palace</a:t>
            </a:r>
            <a:endParaRPr lang="en-US" sz="3200" dirty="0"/>
          </a:p>
        </p:txBody>
      </p:sp>
    </p:spTree>
    <p:extLst>
      <p:ext uri="{BB962C8B-B14F-4D97-AF65-F5344CB8AC3E}">
        <p14:creationId xmlns:p14="http://schemas.microsoft.com/office/powerpoint/2010/main" val="11752954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912027"/>
          </a:xfrm>
        </p:spPr>
        <p:txBody>
          <a:bodyPr/>
          <a:lstStyle/>
          <a:p>
            <a:pPr algn="ctr"/>
            <a:r>
              <a:rPr lang="en-US" dirty="0" smtClean="0"/>
              <a:t>Chapter 18</a:t>
            </a:r>
            <a:endParaRPr lang="en-US" dirty="0"/>
          </a:p>
        </p:txBody>
      </p:sp>
      <p:sp>
        <p:nvSpPr>
          <p:cNvPr id="5" name="Content Placeholder 4"/>
          <p:cNvSpPr>
            <a:spLocks noGrp="1"/>
          </p:cNvSpPr>
          <p:nvPr>
            <p:ph idx="1"/>
          </p:nvPr>
        </p:nvSpPr>
        <p:spPr>
          <a:xfrm>
            <a:off x="685800" y="2692400"/>
            <a:ext cx="10820400" cy="3526285"/>
          </a:xfrm>
        </p:spPr>
        <p:txBody>
          <a:bodyPr/>
          <a:lstStyle/>
          <a:p>
            <a:r>
              <a:rPr lang="en-US" dirty="0" smtClean="0"/>
              <a:t>Visit this website</a:t>
            </a:r>
          </a:p>
          <a:p>
            <a:endParaRPr lang="en-US" dirty="0"/>
          </a:p>
          <a:p>
            <a:endParaRPr lang="en-US" dirty="0" smtClean="0"/>
          </a:p>
          <a:p>
            <a:r>
              <a:rPr lang="en-US" dirty="0" smtClean="0">
                <a:hlinkClick r:id="rId2"/>
              </a:rPr>
              <a:t>http://abc.net.au/arts/wingedsandals/ga,es/Cerberus.htm</a:t>
            </a:r>
            <a:endParaRPr lang="en-US" dirty="0"/>
          </a:p>
        </p:txBody>
      </p:sp>
    </p:spTree>
    <p:extLst>
      <p:ext uri="{BB962C8B-B14F-4D97-AF65-F5344CB8AC3E}">
        <p14:creationId xmlns:p14="http://schemas.microsoft.com/office/powerpoint/2010/main" val="15045058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912027"/>
          </a:xfrm>
        </p:spPr>
        <p:txBody>
          <a:bodyPr>
            <a:normAutofit fontScale="90000"/>
          </a:bodyPr>
          <a:lstStyle/>
          <a:p>
            <a:pPr algn="ctr"/>
            <a:r>
              <a:rPr lang="en-US" dirty="0" smtClean="0"/>
              <a:t>Chapter 19</a:t>
            </a:r>
            <a:br>
              <a:rPr lang="en-US" dirty="0" smtClean="0"/>
            </a:br>
            <a:r>
              <a:rPr lang="en-US" dirty="0" smtClean="0"/>
              <a:t>which words best describe</a:t>
            </a:r>
            <a:endParaRPr lang="en-US" dirty="0"/>
          </a:p>
        </p:txBody>
      </p:sp>
      <p:sp>
        <p:nvSpPr>
          <p:cNvPr id="5" name="Content Placeholder 4"/>
          <p:cNvSpPr>
            <a:spLocks noGrp="1"/>
          </p:cNvSpPr>
          <p:nvPr>
            <p:ph idx="1"/>
          </p:nvPr>
        </p:nvSpPr>
        <p:spPr>
          <a:xfrm>
            <a:off x="685800" y="2692400"/>
            <a:ext cx="10820400" cy="3526285"/>
          </a:xfrm>
        </p:spPr>
        <p:txBody>
          <a:bodyPr>
            <a:normAutofit/>
          </a:bodyPr>
          <a:lstStyle/>
          <a:p>
            <a:r>
              <a:rPr lang="en-US" sz="3200" dirty="0" smtClean="0"/>
              <a:t>Draw a map of the underworld and compare and contrast to that of Grover’s.</a:t>
            </a:r>
            <a:endParaRPr lang="en-US" sz="3200" dirty="0"/>
          </a:p>
        </p:txBody>
      </p:sp>
    </p:spTree>
    <p:extLst>
      <p:ext uri="{BB962C8B-B14F-4D97-AF65-F5344CB8AC3E}">
        <p14:creationId xmlns:p14="http://schemas.microsoft.com/office/powerpoint/2010/main" val="9407256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912027"/>
          </a:xfrm>
        </p:spPr>
        <p:txBody>
          <a:bodyPr/>
          <a:lstStyle/>
          <a:p>
            <a:pPr algn="ctr"/>
            <a:r>
              <a:rPr lang="en-US" dirty="0" smtClean="0"/>
              <a:t>Chapter 20</a:t>
            </a:r>
            <a:endParaRPr lang="en-US" dirty="0"/>
          </a:p>
        </p:txBody>
      </p:sp>
      <p:sp>
        <p:nvSpPr>
          <p:cNvPr id="5" name="Content Placeholder 4"/>
          <p:cNvSpPr>
            <a:spLocks noGrp="1"/>
          </p:cNvSpPr>
          <p:nvPr>
            <p:ph idx="1"/>
          </p:nvPr>
        </p:nvSpPr>
        <p:spPr>
          <a:xfrm>
            <a:off x="685800" y="2692400"/>
            <a:ext cx="10820400" cy="3526285"/>
          </a:xfrm>
        </p:spPr>
        <p:txBody>
          <a:bodyPr>
            <a:normAutofit/>
          </a:bodyPr>
          <a:lstStyle/>
          <a:p>
            <a:r>
              <a:rPr lang="en-US" sz="3200" dirty="0" smtClean="0"/>
              <a:t>Summarize the chapter using “Breakouts”</a:t>
            </a:r>
            <a:endParaRPr lang="en-US" sz="3200" dirty="0"/>
          </a:p>
        </p:txBody>
      </p:sp>
    </p:spTree>
    <p:extLst>
      <p:ext uri="{BB962C8B-B14F-4D97-AF65-F5344CB8AC3E}">
        <p14:creationId xmlns:p14="http://schemas.microsoft.com/office/powerpoint/2010/main" val="5143002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912027"/>
          </a:xfrm>
        </p:spPr>
        <p:txBody>
          <a:bodyPr/>
          <a:lstStyle/>
          <a:p>
            <a:pPr algn="ctr"/>
            <a:r>
              <a:rPr lang="en-US" dirty="0" smtClean="0"/>
              <a:t>Chapter 21</a:t>
            </a:r>
            <a:endParaRPr lang="en-US" dirty="0"/>
          </a:p>
        </p:txBody>
      </p:sp>
      <p:sp>
        <p:nvSpPr>
          <p:cNvPr id="5" name="Content Placeholder 4"/>
          <p:cNvSpPr>
            <a:spLocks noGrp="1"/>
          </p:cNvSpPr>
          <p:nvPr>
            <p:ph idx="1"/>
          </p:nvPr>
        </p:nvSpPr>
        <p:spPr>
          <a:xfrm>
            <a:off x="685800" y="2692400"/>
            <a:ext cx="10820400" cy="3526285"/>
          </a:xfrm>
        </p:spPr>
        <p:txBody>
          <a:bodyPr/>
          <a:lstStyle/>
          <a:p>
            <a:endParaRPr lang="en-US" dirty="0"/>
          </a:p>
        </p:txBody>
      </p:sp>
    </p:spTree>
    <p:extLst>
      <p:ext uri="{BB962C8B-B14F-4D97-AF65-F5344CB8AC3E}">
        <p14:creationId xmlns:p14="http://schemas.microsoft.com/office/powerpoint/2010/main" val="42412098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912027"/>
          </a:xfrm>
        </p:spPr>
        <p:txBody>
          <a:bodyPr/>
          <a:lstStyle/>
          <a:p>
            <a:pPr algn="ctr"/>
            <a:r>
              <a:rPr lang="en-US" dirty="0" smtClean="0"/>
              <a:t>Chapter 22</a:t>
            </a:r>
            <a:endParaRPr lang="en-US" dirty="0"/>
          </a:p>
        </p:txBody>
      </p:sp>
      <p:sp>
        <p:nvSpPr>
          <p:cNvPr id="5" name="Content Placeholder 4"/>
          <p:cNvSpPr>
            <a:spLocks noGrp="1"/>
          </p:cNvSpPr>
          <p:nvPr>
            <p:ph idx="1"/>
          </p:nvPr>
        </p:nvSpPr>
        <p:spPr>
          <a:xfrm>
            <a:off x="685800" y="2692400"/>
            <a:ext cx="10820400" cy="3526285"/>
          </a:xfrm>
        </p:spPr>
        <p:txBody>
          <a:bodyPr>
            <a:noAutofit/>
          </a:bodyPr>
          <a:lstStyle/>
          <a:p>
            <a:pPr marL="0" indent="0">
              <a:buNone/>
            </a:pPr>
            <a:r>
              <a:rPr lang="en-US" sz="3200" dirty="0" smtClean="0"/>
              <a:t>**Choices**</a:t>
            </a:r>
          </a:p>
          <a:p>
            <a:pPr marL="0" indent="0">
              <a:buNone/>
            </a:pPr>
            <a:endParaRPr lang="en-US" sz="3200" dirty="0" smtClean="0"/>
          </a:p>
          <a:p>
            <a:r>
              <a:rPr lang="en-US" sz="3200" dirty="0" smtClean="0"/>
              <a:t>Play Vocab bingo</a:t>
            </a:r>
          </a:p>
          <a:p>
            <a:r>
              <a:rPr lang="en-US" sz="3200" dirty="0" smtClean="0"/>
              <a:t>Create a new front cover to the book</a:t>
            </a:r>
          </a:p>
          <a:p>
            <a:r>
              <a:rPr lang="en-US" sz="3200" dirty="0" smtClean="0"/>
              <a:t>Create a wanted poster for Luke</a:t>
            </a:r>
          </a:p>
          <a:p>
            <a:r>
              <a:rPr lang="en-US" sz="3200" dirty="0" smtClean="0"/>
              <a:t>Create your own Demi God</a:t>
            </a:r>
            <a:endParaRPr lang="en-US" sz="3200" dirty="0"/>
          </a:p>
        </p:txBody>
      </p:sp>
    </p:spTree>
    <p:extLst>
      <p:ext uri="{BB962C8B-B14F-4D97-AF65-F5344CB8AC3E}">
        <p14:creationId xmlns:p14="http://schemas.microsoft.com/office/powerpoint/2010/main" val="3616465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ares</a:t>
            </a:r>
            <a:endParaRPr lang="en-US" dirty="0"/>
          </a:p>
        </p:txBody>
      </p:sp>
      <p:sp>
        <p:nvSpPr>
          <p:cNvPr id="3" name="Content Placeholder 2"/>
          <p:cNvSpPr>
            <a:spLocks noGrp="1"/>
          </p:cNvSpPr>
          <p:nvPr>
            <p:ph idx="1"/>
          </p:nvPr>
        </p:nvSpPr>
        <p:spPr/>
        <p:txBody>
          <a:bodyPr/>
          <a:lstStyle/>
          <a:p>
            <a:pPr marL="0" indent="0">
              <a:buNone/>
            </a:pPr>
            <a:r>
              <a:rPr lang="en-US" b="1" dirty="0">
                <a:solidFill>
                  <a:srgbClr val="FF0000"/>
                </a:solidFill>
              </a:rPr>
              <a:t>God of War (Air’-</a:t>
            </a:r>
            <a:r>
              <a:rPr lang="en-US" b="1" dirty="0" err="1">
                <a:solidFill>
                  <a:srgbClr val="FF0000"/>
                </a:solidFill>
              </a:rPr>
              <a:t>eez</a:t>
            </a:r>
            <a:r>
              <a:rPr lang="en-US" b="1" dirty="0">
                <a:solidFill>
                  <a:srgbClr val="FF0000"/>
                </a:solidFill>
              </a:rPr>
              <a:t>)</a:t>
            </a:r>
            <a:r>
              <a:rPr lang="en-US" dirty="0"/>
              <a:t/>
            </a:r>
            <a:br>
              <a:rPr lang="en-US" dirty="0"/>
            </a:br>
            <a:r>
              <a:rPr lang="en-US" i="1" dirty="0">
                <a:solidFill>
                  <a:srgbClr val="FFFF00"/>
                </a:solidFill>
              </a:rPr>
              <a:t>Distinguishing Features</a:t>
            </a:r>
            <a:r>
              <a:rPr lang="en-US" i="1" dirty="0"/>
              <a:t>:</a:t>
            </a:r>
            <a:r>
              <a:rPr lang="en-US" dirty="0"/>
              <a:t> Biker leathers, Harley Davidson, sunglasses and a stinking attitude.</a:t>
            </a:r>
            <a:br>
              <a:rPr lang="en-US" dirty="0"/>
            </a:br>
            <a:r>
              <a:rPr lang="en-US" i="1" dirty="0">
                <a:solidFill>
                  <a:srgbClr val="FFFF00"/>
                </a:solidFill>
              </a:rPr>
              <a:t>Now</a:t>
            </a:r>
            <a:r>
              <a:rPr lang="en-US" i="1" dirty="0"/>
              <a:t>: </a:t>
            </a:r>
            <a:r>
              <a:rPr lang="en-US" dirty="0"/>
              <a:t>Can be found riding his Harley around the suburbs of LA. One of those gods who could pick a fight in an empty room.</a:t>
            </a:r>
            <a:br>
              <a:rPr lang="en-US" dirty="0"/>
            </a:br>
            <a:r>
              <a:rPr lang="en-US" i="1" dirty="0">
                <a:solidFill>
                  <a:srgbClr val="FFFF00"/>
                </a:solidFill>
              </a:rPr>
              <a:t>Then</a:t>
            </a:r>
            <a:r>
              <a:rPr lang="en-US" i="1" dirty="0"/>
              <a:t>:</a:t>
            </a:r>
            <a:r>
              <a:rPr lang="en-US" dirty="0"/>
              <a:t> Back in the day, this son of Zeus and Hera used to be inseparable from his shield and helmet. Fought on the side of the Trojans during the war of  Troy, but, frankly, has been involved in every minor skirmish since  Goldilocks told the three bears that their beds were a little </a:t>
            </a:r>
            <a:r>
              <a:rPr lang="en-US" dirty="0" err="1"/>
              <a:t>uncomfy</a:t>
            </a:r>
            <a:r>
              <a:rPr lang="en-US" dirty="0"/>
              <a:t>.</a:t>
            </a:r>
            <a:br>
              <a:rPr lang="en-US" dirty="0"/>
            </a:br>
            <a:r>
              <a:rPr lang="en-US" b="1" u="sng" dirty="0"/>
              <a:t>Symbol</a:t>
            </a:r>
            <a:r>
              <a:rPr lang="en-US" b="1" dirty="0" smtClean="0"/>
              <a:t>: </a:t>
            </a:r>
            <a:r>
              <a:rPr lang="en-US" dirty="0" smtClean="0"/>
              <a:t>A </a:t>
            </a:r>
            <a:r>
              <a:rPr lang="en-US" dirty="0"/>
              <a:t>bloody spear, a wild boar (the animal with the nastiest attitude)</a:t>
            </a:r>
            <a:br>
              <a:rPr lang="en-US" dirty="0"/>
            </a:br>
            <a:r>
              <a:rPr lang="en-US" b="1" u="sng" dirty="0"/>
              <a:t>Roman name</a:t>
            </a:r>
            <a:r>
              <a:rPr lang="en-US" b="1" dirty="0"/>
              <a:t>: </a:t>
            </a:r>
            <a:r>
              <a:rPr lang="en-US" dirty="0"/>
              <a:t>Mars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0212" y="118746"/>
            <a:ext cx="1421988" cy="2370454"/>
          </a:xfrm>
          <a:prstGeom prst="rect">
            <a:avLst/>
          </a:prstGeom>
        </p:spPr>
      </p:pic>
    </p:spTree>
    <p:extLst>
      <p:ext uri="{BB962C8B-B14F-4D97-AF65-F5344CB8AC3E}">
        <p14:creationId xmlns:p14="http://schemas.microsoft.com/office/powerpoint/2010/main" val="1439923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apollo</a:t>
            </a:r>
            <a:endParaRPr lang="en-US" dirty="0"/>
          </a:p>
        </p:txBody>
      </p:sp>
      <p:sp>
        <p:nvSpPr>
          <p:cNvPr id="3" name="Content Placeholder 2"/>
          <p:cNvSpPr>
            <a:spLocks noGrp="1"/>
          </p:cNvSpPr>
          <p:nvPr>
            <p:ph idx="1"/>
          </p:nvPr>
        </p:nvSpPr>
        <p:spPr>
          <a:xfrm>
            <a:off x="88900" y="2333462"/>
            <a:ext cx="11506200" cy="4024125"/>
          </a:xfrm>
        </p:spPr>
        <p:txBody>
          <a:bodyPr>
            <a:noAutofit/>
          </a:bodyPr>
          <a:lstStyle/>
          <a:p>
            <a:pPr marL="0" indent="0">
              <a:buNone/>
            </a:pPr>
            <a:r>
              <a:rPr lang="en-US" sz="2000" b="1" dirty="0">
                <a:solidFill>
                  <a:srgbClr val="FF0000"/>
                </a:solidFill>
              </a:rPr>
              <a:t>God of archery, music, poetry, prophecy, medicine, and later on the god of the sun. (Ah-</a:t>
            </a:r>
            <a:r>
              <a:rPr lang="en-US" sz="2000" b="1" dirty="0" err="1">
                <a:solidFill>
                  <a:srgbClr val="FF0000"/>
                </a:solidFill>
              </a:rPr>
              <a:t>paul</a:t>
            </a:r>
            <a:r>
              <a:rPr lang="en-US" sz="2000" b="1" dirty="0">
                <a:solidFill>
                  <a:srgbClr val="FF0000"/>
                </a:solidFill>
              </a:rPr>
              <a:t>’-oh)</a:t>
            </a:r>
            <a:r>
              <a:rPr lang="en-US" sz="1800" dirty="0"/>
              <a:t/>
            </a:r>
            <a:br>
              <a:rPr lang="en-US" sz="1800" dirty="0"/>
            </a:br>
            <a:r>
              <a:rPr lang="en-US" sz="1800" i="1" dirty="0">
                <a:solidFill>
                  <a:srgbClr val="FFFF00"/>
                </a:solidFill>
              </a:rPr>
              <a:t>Distinguishing Features</a:t>
            </a:r>
            <a:r>
              <a:rPr lang="en-US" sz="1800" i="1" dirty="0"/>
              <a:t>:</a:t>
            </a:r>
            <a:r>
              <a:rPr lang="en-US" sz="1800" dirty="0"/>
              <a:t> You’ve got to dig the shades. Apollo likes to look hot, and I don’t mean temperature. He typically looks like a movie star with the fashionably shabby clothes, the laid back attitude, the brilliant smile, and the Ray Ban sunglasses. His sun chariot morphs into a fine Maserati.</a:t>
            </a:r>
            <a:br>
              <a:rPr lang="en-US" sz="1800" dirty="0"/>
            </a:br>
            <a:r>
              <a:rPr lang="en-US" sz="1800" i="1" dirty="0">
                <a:solidFill>
                  <a:srgbClr val="FFFF00"/>
                </a:solidFill>
              </a:rPr>
              <a:t>Now</a:t>
            </a:r>
            <a:r>
              <a:rPr lang="en-US" sz="1800" i="1" dirty="0"/>
              <a:t>:</a:t>
            </a:r>
            <a:r>
              <a:rPr lang="en-US" sz="1800" dirty="0"/>
              <a:t> Do NOT ask him to recite his poetry. Seriously. You can find Apollo cruising down Sunset Avenue looking cool, or hanging out at parties chatting with writers or rock stars. He likes to be the center of attention wherever he goes. He’s a nice enough guy, as long as you agree that he’s the coolest person on earth. Just don’t get him angry, or he can get a little hot under the collar.</a:t>
            </a:r>
            <a:br>
              <a:rPr lang="en-US" sz="1800" dirty="0"/>
            </a:br>
            <a:r>
              <a:rPr lang="en-US" sz="1800" i="1" dirty="0">
                <a:solidFill>
                  <a:srgbClr val="FFFF00"/>
                </a:solidFill>
              </a:rPr>
              <a:t>Then</a:t>
            </a:r>
            <a:r>
              <a:rPr lang="en-US" sz="1800" i="1" dirty="0"/>
              <a:t>: </a:t>
            </a:r>
            <a:r>
              <a:rPr lang="en-US" sz="1800" dirty="0"/>
              <a:t>Apollo was into everything, from music to medicine, probably because he thought he was better at everything than anyone else. When the old sun god Helios retired, Apollo took over that job too, though he was mostly thought of as the god of poetry and music. Apollo didn’t take criticism well. One time he asked King Midas to judge a contest between him and Pan, and when Midas decided Pan’s music was better, Apollo gave the king donkey ears. The lesson: if someone asks your opinion, think carefully before you answer.</a:t>
            </a:r>
            <a:br>
              <a:rPr lang="en-US" sz="1800" dirty="0"/>
            </a:br>
            <a:r>
              <a:rPr lang="en-US" sz="1800" b="1" u="sng" dirty="0"/>
              <a:t>Symbol</a:t>
            </a:r>
            <a:r>
              <a:rPr lang="en-US" sz="1800" b="1" dirty="0"/>
              <a:t>:</a:t>
            </a:r>
            <a:r>
              <a:rPr lang="en-US" sz="1800" dirty="0"/>
              <a:t> the lyre, laurel wreath</a:t>
            </a:r>
            <a:br>
              <a:rPr lang="en-US" sz="1800" dirty="0"/>
            </a:br>
            <a:r>
              <a:rPr lang="en-US" sz="1800" b="1" u="sng" dirty="0"/>
              <a:t>Roman name</a:t>
            </a:r>
            <a:r>
              <a:rPr lang="en-US" sz="1800" b="1" dirty="0"/>
              <a:t>:</a:t>
            </a:r>
            <a:r>
              <a:rPr lang="en-US" sz="1800" dirty="0"/>
              <a:t> Apollo (you can't improve on perfection, baby!)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203127"/>
            <a:ext cx="2171700" cy="2130335"/>
          </a:xfrm>
          <a:prstGeom prst="rect">
            <a:avLst/>
          </a:prstGeom>
        </p:spPr>
      </p:pic>
    </p:spTree>
    <p:extLst>
      <p:ext uri="{BB962C8B-B14F-4D97-AF65-F5344CB8AC3E}">
        <p14:creationId xmlns:p14="http://schemas.microsoft.com/office/powerpoint/2010/main" val="2985507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haphaestus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600" b="1" dirty="0">
                <a:solidFill>
                  <a:srgbClr val="FF0000"/>
                </a:solidFill>
              </a:rPr>
              <a:t>God of blacksmiths and fire (Huh-fess’-</a:t>
            </a:r>
            <a:r>
              <a:rPr lang="en-US" sz="2600" b="1" dirty="0" err="1">
                <a:solidFill>
                  <a:srgbClr val="FF0000"/>
                </a:solidFill>
              </a:rPr>
              <a:t>tus</a:t>
            </a:r>
            <a:r>
              <a:rPr lang="en-US" sz="2600" b="1" dirty="0">
                <a:solidFill>
                  <a:srgbClr val="FF0000"/>
                </a:solidFill>
              </a:rPr>
              <a:t>)</a:t>
            </a:r>
            <a:r>
              <a:rPr lang="en-US" dirty="0"/>
              <a:t/>
            </a:r>
            <a:br>
              <a:rPr lang="en-US" dirty="0"/>
            </a:br>
            <a:r>
              <a:rPr lang="en-US" i="1" dirty="0">
                <a:solidFill>
                  <a:srgbClr val="FFFF00"/>
                </a:solidFill>
              </a:rPr>
              <a:t>Distinguishing Features</a:t>
            </a:r>
            <a:r>
              <a:rPr lang="en-US" i="1" dirty="0"/>
              <a:t>:</a:t>
            </a:r>
            <a:r>
              <a:rPr lang="en-US" dirty="0"/>
              <a:t> Ugly face, scraggly beard, massive powerful hands. Usually wears a mechanic’s uniform with his name embroidered on the pocket so he doesn’t forget who he is.</a:t>
            </a:r>
            <a:br>
              <a:rPr lang="en-US" dirty="0"/>
            </a:br>
            <a:r>
              <a:rPr lang="en-US" i="1" dirty="0">
                <a:solidFill>
                  <a:srgbClr val="FFFF00"/>
                </a:solidFill>
              </a:rPr>
              <a:t>Now</a:t>
            </a:r>
            <a:r>
              <a:rPr lang="en-US" i="1" dirty="0"/>
              <a:t>: </a:t>
            </a:r>
            <a:r>
              <a:rPr lang="en-US" dirty="0"/>
              <a:t>The god likes to hang out in his workshop fixing cars and building inventions. He’s not very good with people, but he can do anything with machines. You want a robot to do your homework, or a life-sized metal giant to stomp on your enemies. Hephaestus can have one ready in a matter of hours.</a:t>
            </a:r>
            <a:br>
              <a:rPr lang="en-US" dirty="0"/>
            </a:br>
            <a:r>
              <a:rPr lang="en-US" i="1" dirty="0">
                <a:solidFill>
                  <a:srgbClr val="FFFF00"/>
                </a:solidFill>
              </a:rPr>
              <a:t>Then</a:t>
            </a:r>
            <a:r>
              <a:rPr lang="en-US" i="1" dirty="0"/>
              <a:t>:</a:t>
            </a:r>
            <a:r>
              <a:rPr lang="en-US" dirty="0"/>
              <a:t> Poor Hephaestus was ugly from birth, but he didn’t get any prettier when his parents chucked him down the side of Mount Olympus, making him a cripple forever after. He’s not much to look at, but he’s clever with his hands. The Olympians made Aphrodite marry him, thinking that it would settle her down, but that didn’t work out too well. Hephaestus is a jealous husband, always on the lookout for that scoundrel Ares and anyone else who might want to flirt with his wife (which is basically every man with a pulse). </a:t>
            </a:r>
            <a:br>
              <a:rPr lang="en-US" dirty="0"/>
            </a:br>
            <a:r>
              <a:rPr lang="en-US" b="1" u="sng" dirty="0"/>
              <a:t>Symbol</a:t>
            </a:r>
            <a:r>
              <a:rPr lang="en-US" b="1" dirty="0"/>
              <a:t>:</a:t>
            </a:r>
            <a:r>
              <a:rPr lang="en-US" dirty="0"/>
              <a:t> The anvil and hammer</a:t>
            </a:r>
            <a:br>
              <a:rPr lang="en-US" dirty="0"/>
            </a:br>
            <a:r>
              <a:rPr lang="en-US" b="1" u="sng" dirty="0"/>
              <a:t>Roman name</a:t>
            </a:r>
            <a:r>
              <a:rPr lang="en-US" b="1" dirty="0"/>
              <a:t>:</a:t>
            </a:r>
            <a:r>
              <a:rPr lang="en-US" dirty="0"/>
              <a:t> Vulcan (no Star Trek jokes, please)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6033" y="330200"/>
            <a:ext cx="2488025" cy="1864360"/>
          </a:xfrm>
          <a:prstGeom prst="rect">
            <a:avLst/>
          </a:prstGeom>
        </p:spPr>
      </p:pic>
    </p:spTree>
    <p:extLst>
      <p:ext uri="{BB962C8B-B14F-4D97-AF65-F5344CB8AC3E}">
        <p14:creationId xmlns:p14="http://schemas.microsoft.com/office/powerpoint/2010/main" val="386446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hermes</a:t>
            </a:r>
            <a:endParaRPr lang="en-US" dirty="0"/>
          </a:p>
        </p:txBody>
      </p:sp>
      <p:sp>
        <p:nvSpPr>
          <p:cNvPr id="3" name="Content Placeholder 2"/>
          <p:cNvSpPr>
            <a:spLocks noGrp="1"/>
          </p:cNvSpPr>
          <p:nvPr>
            <p:ph idx="1"/>
          </p:nvPr>
        </p:nvSpPr>
        <p:spPr>
          <a:xfrm>
            <a:off x="558800" y="2600960"/>
            <a:ext cx="10820400" cy="4024125"/>
          </a:xfrm>
        </p:spPr>
        <p:txBody>
          <a:bodyPr>
            <a:normAutofit fontScale="92500" lnSpcReduction="20000"/>
          </a:bodyPr>
          <a:lstStyle/>
          <a:p>
            <a:pPr marL="0" indent="0">
              <a:buNone/>
            </a:pPr>
            <a:r>
              <a:rPr lang="en-US" sz="2600" b="1" dirty="0">
                <a:solidFill>
                  <a:srgbClr val="FF0000"/>
                </a:solidFill>
              </a:rPr>
              <a:t>God of the Roadways, Travelers, Merchants and Thieves (Her’-</a:t>
            </a:r>
            <a:r>
              <a:rPr lang="en-US" sz="2600" b="1" dirty="0" err="1">
                <a:solidFill>
                  <a:srgbClr val="FF0000"/>
                </a:solidFill>
              </a:rPr>
              <a:t>meez</a:t>
            </a:r>
            <a:r>
              <a:rPr lang="en-US" sz="2600" b="1" dirty="0">
                <a:solidFill>
                  <a:srgbClr val="FF0000"/>
                </a:solidFill>
              </a:rPr>
              <a:t>)</a:t>
            </a:r>
            <a:r>
              <a:rPr lang="en-US" dirty="0"/>
              <a:t/>
            </a:r>
            <a:br>
              <a:rPr lang="en-US" dirty="0"/>
            </a:br>
            <a:r>
              <a:rPr lang="en-US" i="1" dirty="0">
                <a:solidFill>
                  <a:srgbClr val="FFFF00"/>
                </a:solidFill>
              </a:rPr>
              <a:t>Distinguishing Features</a:t>
            </a:r>
            <a:r>
              <a:rPr lang="en-US" i="1" dirty="0"/>
              <a:t>:</a:t>
            </a:r>
            <a:r>
              <a:rPr lang="en-US" dirty="0"/>
              <a:t> Jogger’s clothes and winged athletic shoes, a cell phone that turns into the caduceus, his symbol of power – a winged staff with two snakes, George and Martha, entwined around it.</a:t>
            </a:r>
            <a:br>
              <a:rPr lang="en-US" dirty="0"/>
            </a:br>
            <a:r>
              <a:rPr lang="en-US" i="1" dirty="0">
                <a:solidFill>
                  <a:srgbClr val="FFFF00"/>
                </a:solidFill>
              </a:rPr>
              <a:t>Now</a:t>
            </a:r>
            <a:r>
              <a:rPr lang="en-US" i="1" dirty="0"/>
              <a:t>: </a:t>
            </a:r>
            <a:r>
              <a:rPr lang="en-US" dirty="0"/>
              <a:t>Hermes is a hard person to find, because he’s always on the run. When he’s not delivering messages for the gods, he’s running a telecommunications company, an express delivery service, and every other type of business you can imagine that involves travel. Did you have a question about his activities as god of thieves? Leave a message. He’ll get back to you in a few millennia.</a:t>
            </a:r>
            <a:br>
              <a:rPr lang="en-US" dirty="0"/>
            </a:br>
            <a:r>
              <a:rPr lang="en-US" i="1" dirty="0">
                <a:solidFill>
                  <a:srgbClr val="FFFF00"/>
                </a:solidFill>
              </a:rPr>
              <a:t>Then</a:t>
            </a:r>
            <a:r>
              <a:rPr lang="en-US" i="1" dirty="0"/>
              <a:t>:</a:t>
            </a:r>
            <a:r>
              <a:rPr lang="en-US" dirty="0"/>
              <a:t> Hermes got started young as a troublemaker. When he was one day old, he sneaked out of his crib and stole some cattle from his brother Apollo. Apollo probably would’ve blasted the young tyke to bits, but fortunately Hermes appeased him with a new musical instrument he created called the lyre. Apollo liked it so much he forgot all about the cows. The lyre made Apollo very popular with the ladies, which was more than he could say about the cattle.</a:t>
            </a:r>
            <a:br>
              <a:rPr lang="en-US" dirty="0"/>
            </a:br>
            <a:r>
              <a:rPr lang="en-US" b="1" u="sng" dirty="0"/>
              <a:t>Symbol</a:t>
            </a:r>
            <a:r>
              <a:rPr lang="en-US" b="1" dirty="0"/>
              <a:t>:</a:t>
            </a:r>
            <a:r>
              <a:rPr lang="en-US" dirty="0"/>
              <a:t> the caduceus</a:t>
            </a:r>
            <a:br>
              <a:rPr lang="en-US" dirty="0"/>
            </a:br>
            <a:r>
              <a:rPr lang="en-US" b="1" u="sng" dirty="0"/>
              <a:t>Roman name</a:t>
            </a:r>
            <a:r>
              <a:rPr lang="en-US" b="1" dirty="0"/>
              <a:t>: </a:t>
            </a:r>
            <a:r>
              <a:rPr lang="en-US" dirty="0"/>
              <a:t>Mercury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347" y="283779"/>
            <a:ext cx="1663202" cy="2076933"/>
          </a:xfrm>
          <a:prstGeom prst="rect">
            <a:avLst/>
          </a:prstGeom>
        </p:spPr>
      </p:pic>
    </p:spTree>
    <p:extLst>
      <p:ext uri="{BB962C8B-B14F-4D97-AF65-F5344CB8AC3E}">
        <p14:creationId xmlns:p14="http://schemas.microsoft.com/office/powerpoint/2010/main" val="2828080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dionysus</a:t>
            </a:r>
            <a:endParaRPr lang="en-US" dirty="0"/>
          </a:p>
        </p:txBody>
      </p:sp>
      <p:sp>
        <p:nvSpPr>
          <p:cNvPr id="3" name="Content Placeholder 2"/>
          <p:cNvSpPr>
            <a:spLocks noGrp="1"/>
          </p:cNvSpPr>
          <p:nvPr>
            <p:ph idx="1"/>
          </p:nvPr>
        </p:nvSpPr>
        <p:spPr>
          <a:xfrm>
            <a:off x="571500" y="2664460"/>
            <a:ext cx="10820400" cy="4024125"/>
          </a:xfrm>
        </p:spPr>
        <p:txBody>
          <a:bodyPr>
            <a:normAutofit fontScale="92500" lnSpcReduction="20000"/>
          </a:bodyPr>
          <a:lstStyle/>
          <a:p>
            <a:pPr marL="0" indent="0">
              <a:buNone/>
            </a:pPr>
            <a:r>
              <a:rPr lang="en-US" sz="2600" b="1" dirty="0">
                <a:solidFill>
                  <a:srgbClr val="FF0000"/>
                </a:solidFill>
              </a:rPr>
              <a:t>God of Wine (</a:t>
            </a:r>
            <a:r>
              <a:rPr lang="en-US" sz="2600" b="1" dirty="0" err="1">
                <a:solidFill>
                  <a:srgbClr val="FF0000"/>
                </a:solidFill>
              </a:rPr>
              <a:t>Dī</a:t>
            </a:r>
            <a:r>
              <a:rPr lang="en-US" sz="2600" b="1" dirty="0">
                <a:solidFill>
                  <a:srgbClr val="FF0000"/>
                </a:solidFill>
              </a:rPr>
              <a:t>-oh-</a:t>
            </a:r>
            <a:r>
              <a:rPr lang="en-US" sz="2600" b="1" dirty="0" err="1">
                <a:solidFill>
                  <a:srgbClr val="FF0000"/>
                </a:solidFill>
              </a:rPr>
              <a:t>nī</a:t>
            </a:r>
            <a:r>
              <a:rPr lang="en-US" sz="2600" b="1" dirty="0">
                <a:solidFill>
                  <a:srgbClr val="FF0000"/>
                </a:solidFill>
              </a:rPr>
              <a:t>’-</a:t>
            </a:r>
            <a:r>
              <a:rPr lang="en-US" sz="2600" b="1" dirty="0" err="1">
                <a:solidFill>
                  <a:srgbClr val="FF0000"/>
                </a:solidFill>
              </a:rPr>
              <a:t>sus</a:t>
            </a:r>
            <a:r>
              <a:rPr lang="en-US" sz="2600" b="1" dirty="0">
                <a:solidFill>
                  <a:srgbClr val="FF0000"/>
                </a:solidFill>
              </a:rPr>
              <a:t>)</a:t>
            </a:r>
            <a:r>
              <a:rPr lang="en-US" dirty="0"/>
              <a:t/>
            </a:r>
            <a:br>
              <a:rPr lang="en-US" dirty="0"/>
            </a:br>
            <a:r>
              <a:rPr lang="en-US" i="1" dirty="0">
                <a:solidFill>
                  <a:srgbClr val="FFFF00"/>
                </a:solidFill>
              </a:rPr>
              <a:t>Distinguishing Features</a:t>
            </a:r>
            <a:r>
              <a:rPr lang="en-US" i="1" dirty="0"/>
              <a:t>:</a:t>
            </a:r>
            <a:r>
              <a:rPr lang="en-US" dirty="0"/>
              <a:t> Leopard-skin shirt, walking shorts, purple socks and sandals, the general pasty demeanor of someone who has been up partying much too late.</a:t>
            </a:r>
            <a:br>
              <a:rPr lang="en-US" dirty="0"/>
            </a:br>
            <a:r>
              <a:rPr lang="en-US" i="1" dirty="0">
                <a:solidFill>
                  <a:srgbClr val="FFFF00"/>
                </a:solidFill>
              </a:rPr>
              <a:t>Now</a:t>
            </a:r>
            <a:r>
              <a:rPr lang="en-US" i="1" dirty="0"/>
              <a:t>:</a:t>
            </a:r>
            <a:r>
              <a:rPr lang="en-US" dirty="0"/>
              <a:t> Dionysus has been sentenced to one hundred years of “rehab” as director of Camp Half-Blood. The only thing the god of wine can drink these days is Diet Coke, which doesn’t make him happy. He can usually be found playing pinochle with a group of terrified satyrs on the front porch of the Big House. If you want to join the game, be prepared to bet large.</a:t>
            </a:r>
            <a:br>
              <a:rPr lang="en-US" dirty="0"/>
            </a:br>
            <a:r>
              <a:rPr lang="en-US" i="1" dirty="0">
                <a:solidFill>
                  <a:srgbClr val="FFFF00"/>
                </a:solidFill>
              </a:rPr>
              <a:t>Then</a:t>
            </a:r>
            <a:r>
              <a:rPr lang="en-US" i="1" dirty="0"/>
              <a:t>: </a:t>
            </a:r>
            <a:r>
              <a:rPr lang="en-US" dirty="0"/>
              <a:t>Dionysus invented wine, which so impressed his father Zeus that he promoted Dionysus to god. The guy who invented prune juice, by contrast, got sentenced to the Fields of Punishment. Dionysus mostly spent his time partying it up in Ancient Greece, but once a crew of sailors tried to kill him, thinking the god was too incapacitated to fight back. Dionysus turned them into dolphins and sent them over the side. The moral of this story: Do not mess with a god, even a drunk one.</a:t>
            </a:r>
            <a:br>
              <a:rPr lang="en-US" dirty="0"/>
            </a:br>
            <a:r>
              <a:rPr lang="en-US" b="1" u="sng" dirty="0"/>
              <a:t>Symbol</a:t>
            </a:r>
            <a:r>
              <a:rPr lang="en-US" b="1" dirty="0"/>
              <a:t>: </a:t>
            </a:r>
            <a:r>
              <a:rPr lang="en-US" dirty="0"/>
              <a:t>the leopard, the grape vine</a:t>
            </a:r>
            <a:br>
              <a:rPr lang="en-US" dirty="0"/>
            </a:br>
            <a:r>
              <a:rPr lang="en-US" b="1" u="sng" dirty="0"/>
              <a:t>Roman name</a:t>
            </a:r>
            <a:r>
              <a:rPr lang="en-US" b="1" dirty="0"/>
              <a:t>: </a:t>
            </a:r>
            <a:r>
              <a:rPr lang="en-US" dirty="0"/>
              <a:t>Bacchus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503" y="373773"/>
            <a:ext cx="2262793" cy="2074227"/>
          </a:xfrm>
          <a:prstGeom prst="rect">
            <a:avLst/>
          </a:prstGeom>
        </p:spPr>
      </p:pic>
    </p:spTree>
    <p:extLst>
      <p:ext uri="{BB962C8B-B14F-4D97-AF65-F5344CB8AC3E}">
        <p14:creationId xmlns:p14="http://schemas.microsoft.com/office/powerpoint/2010/main" val="2340752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aphrodite</a:t>
            </a:r>
            <a:endParaRPr lang="en-US" dirty="0"/>
          </a:p>
        </p:txBody>
      </p:sp>
      <p:sp>
        <p:nvSpPr>
          <p:cNvPr id="3" name="Content Placeholder 2"/>
          <p:cNvSpPr>
            <a:spLocks noGrp="1"/>
          </p:cNvSpPr>
          <p:nvPr>
            <p:ph idx="1"/>
          </p:nvPr>
        </p:nvSpPr>
        <p:spPr>
          <a:xfrm>
            <a:off x="419100" y="2740660"/>
            <a:ext cx="10820400" cy="4024125"/>
          </a:xfrm>
        </p:spPr>
        <p:txBody>
          <a:bodyPr>
            <a:normAutofit fontScale="92500" lnSpcReduction="20000"/>
          </a:bodyPr>
          <a:lstStyle/>
          <a:p>
            <a:pPr marL="0" indent="0">
              <a:buNone/>
            </a:pPr>
            <a:r>
              <a:rPr lang="en-US" sz="2600" b="1" dirty="0">
                <a:solidFill>
                  <a:srgbClr val="FF0000"/>
                </a:solidFill>
              </a:rPr>
              <a:t>Goddess of Love and Beauty (Ă-fro-</a:t>
            </a:r>
            <a:r>
              <a:rPr lang="en-US" sz="2600" b="1" dirty="0" err="1">
                <a:solidFill>
                  <a:srgbClr val="FF0000"/>
                </a:solidFill>
              </a:rPr>
              <a:t>dī</a:t>
            </a:r>
            <a:r>
              <a:rPr lang="en-US" sz="2600" b="1" dirty="0">
                <a:solidFill>
                  <a:srgbClr val="FF0000"/>
                </a:solidFill>
              </a:rPr>
              <a:t>’-tee)</a:t>
            </a:r>
            <a:r>
              <a:rPr lang="en-US" dirty="0"/>
              <a:t/>
            </a:r>
            <a:br>
              <a:rPr lang="en-US" dirty="0"/>
            </a:br>
            <a:r>
              <a:rPr lang="en-US" i="1" dirty="0">
                <a:solidFill>
                  <a:srgbClr val="FFFF00"/>
                </a:solidFill>
              </a:rPr>
              <a:t>Distinguishing Features</a:t>
            </a:r>
            <a:r>
              <a:rPr lang="en-US" i="1" dirty="0"/>
              <a:t>: </a:t>
            </a:r>
            <a:r>
              <a:rPr lang="en-US" dirty="0"/>
              <a:t>She’s really, really pretty. It’s hard to be more specific, because Aphrodite can change her appearance to become whatever you find most beautiful.</a:t>
            </a:r>
            <a:br>
              <a:rPr lang="en-US" dirty="0"/>
            </a:br>
            <a:r>
              <a:rPr lang="en-US" i="1" dirty="0">
                <a:solidFill>
                  <a:srgbClr val="FFFF00"/>
                </a:solidFill>
              </a:rPr>
              <a:t>Now</a:t>
            </a:r>
            <a:r>
              <a:rPr lang="en-US" i="1" dirty="0"/>
              <a:t>:</a:t>
            </a:r>
            <a:r>
              <a:rPr lang="en-US" dirty="0"/>
              <a:t> She’s more beautiful than Angelina Jolie. She can often be found shopping on Fifth Avenue or trying on new clothes during Fashion Week in New York. She loves parties, and can’t get enough of gossip. If that sounds like a lot of people you know, you’re probably right. Any of them might be Aphrodite in disguise.</a:t>
            </a:r>
            <a:br>
              <a:rPr lang="en-US" dirty="0"/>
            </a:br>
            <a:r>
              <a:rPr lang="en-US" i="1" dirty="0">
                <a:solidFill>
                  <a:srgbClr val="FFFF00"/>
                </a:solidFill>
              </a:rPr>
              <a:t>Then</a:t>
            </a:r>
            <a:r>
              <a:rPr lang="en-US" i="1" dirty="0"/>
              <a:t>: </a:t>
            </a:r>
            <a:r>
              <a:rPr lang="en-US" dirty="0"/>
              <a:t>She’s more beautiful than Helen of Troy. Aphrodite wasn’t afraid to use her beauty to get what she wanted, either. She promised Prince Paris the most beautiful mortal woman in the world if he judged Aphrodite the fairest goddess in a contest, and Paris readily agreed. When he got Helen for his wife, it started the Trojan War and thousands died, but hey, at least Aphrodite got what she wanted! </a:t>
            </a:r>
            <a:br>
              <a:rPr lang="en-US" dirty="0"/>
            </a:br>
            <a:r>
              <a:rPr lang="en-US" b="1" u="sng" dirty="0"/>
              <a:t>Symbol</a:t>
            </a:r>
            <a:r>
              <a:rPr lang="en-US" b="1" dirty="0"/>
              <a:t>:</a:t>
            </a:r>
            <a:r>
              <a:rPr lang="en-US" dirty="0"/>
              <a:t> the dove, which is odd, since it’s a symbol of peace and Aphrodite started a war, but oh well. Looks are everything.</a:t>
            </a:r>
            <a:br>
              <a:rPr lang="en-US" dirty="0"/>
            </a:br>
            <a:r>
              <a:rPr lang="en-US" b="1" u="sng" dirty="0"/>
              <a:t>Roman name</a:t>
            </a:r>
            <a:r>
              <a:rPr lang="en-US" b="1" dirty="0"/>
              <a:t>:</a:t>
            </a:r>
            <a:r>
              <a:rPr lang="en-US" dirty="0"/>
              <a:t> Venus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900" y="406400"/>
            <a:ext cx="2976032" cy="2232024"/>
          </a:xfrm>
          <a:prstGeom prst="rect">
            <a:avLst/>
          </a:prstGeom>
        </p:spPr>
      </p:pic>
    </p:spTree>
    <p:extLst>
      <p:ext uri="{BB962C8B-B14F-4D97-AF65-F5344CB8AC3E}">
        <p14:creationId xmlns:p14="http://schemas.microsoft.com/office/powerpoint/2010/main" val="2418616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292</TotalTime>
  <Words>555</Words>
  <Application>Microsoft Office PowerPoint</Application>
  <PresentationFormat>Widescreen</PresentationFormat>
  <Paragraphs>101</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Century Gothic</vt:lpstr>
      <vt:lpstr>Vapor Trail</vt:lpstr>
      <vt:lpstr>The lightning thief</vt:lpstr>
      <vt:lpstr>zeus</vt:lpstr>
      <vt:lpstr>poseidon</vt:lpstr>
      <vt:lpstr>ares</vt:lpstr>
      <vt:lpstr>apollo</vt:lpstr>
      <vt:lpstr>haphaestus</vt:lpstr>
      <vt:lpstr>hermes</vt:lpstr>
      <vt:lpstr>dionysus</vt:lpstr>
      <vt:lpstr>aphrodite</vt:lpstr>
      <vt:lpstr>artemis</vt:lpstr>
      <vt:lpstr>athena</vt:lpstr>
      <vt:lpstr>demeter</vt:lpstr>
      <vt:lpstr>hera</vt:lpstr>
      <vt:lpstr>Hestia</vt:lpstr>
      <vt:lpstr>Greek gods and goddesses</vt:lpstr>
      <vt:lpstr>Chapter1 affixes</vt:lpstr>
      <vt:lpstr>Chapter 2 Cause and effect</vt:lpstr>
      <vt:lpstr>Chapter 3 Fact/Opinion</vt:lpstr>
      <vt:lpstr>Chapter 4 </vt:lpstr>
      <vt:lpstr>Chapter 5</vt:lpstr>
      <vt:lpstr>Chapter 6</vt:lpstr>
      <vt:lpstr>Chapter 7 Inferring</vt:lpstr>
      <vt:lpstr>Chapter 8</vt:lpstr>
      <vt:lpstr>Chapter 9</vt:lpstr>
      <vt:lpstr>Chapter 10  Multiple meanings</vt:lpstr>
      <vt:lpstr>Chapter 11 Cloze activity</vt:lpstr>
      <vt:lpstr>Chapter 12</vt:lpstr>
      <vt:lpstr>Chapter 13</vt:lpstr>
      <vt:lpstr>Chapter 15 Quotations</vt:lpstr>
      <vt:lpstr>Chapter 16 squencing</vt:lpstr>
      <vt:lpstr>Chapter 17</vt:lpstr>
      <vt:lpstr>Chapter 18</vt:lpstr>
      <vt:lpstr>Chapter 19 which words best describe</vt:lpstr>
      <vt:lpstr>Chapter 20</vt:lpstr>
      <vt:lpstr>Chapter 21</vt:lpstr>
      <vt:lpstr>Chapter 22</vt:lpstr>
    </vt:vector>
  </TitlesOfParts>
  <Company>SCPS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lightning thief</dc:title>
  <dc:creator>Sandra Johnson</dc:creator>
  <cp:lastModifiedBy>backup</cp:lastModifiedBy>
  <cp:revision>28</cp:revision>
  <dcterms:created xsi:type="dcterms:W3CDTF">2014-04-23T18:24:56Z</dcterms:created>
  <dcterms:modified xsi:type="dcterms:W3CDTF">2016-02-09T21:05:36Z</dcterms:modified>
</cp:coreProperties>
</file>